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6" r:id="rId2"/>
    <p:sldId id="297" r:id="rId3"/>
    <p:sldId id="298" r:id="rId4"/>
    <p:sldId id="299" r:id="rId5"/>
    <p:sldId id="30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248" y="-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7A7B-958F-46A6-8E37-2A1C724AD03D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BA5-687B-48FB-B413-CE5DAD693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0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173B-5E5F-41B9-9B11-A24A207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4F90B-924C-480C-B2CB-E1BC1467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AC83-7D43-4919-99F5-9A53AB2D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E6974-20F8-4635-A842-99907044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A601-F585-4A03-889C-6E40E664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BDA2-8869-4E2E-A1BC-53087A8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10AF1-7856-4B4D-9D61-690FAA15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128A-857F-4D83-A839-0A5840B7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DF56-409C-499B-833D-340AD41F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7BF4-9BC5-41EF-ACDD-3BF26B02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31D7F-9E71-4A6F-ACF5-28D628CE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346F5-7419-433F-88E3-5872B461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B2409-C079-4506-A66E-2A92B98C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D317-702D-40BB-AD1E-5844C46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E7AD-DBB4-42DC-A7D2-CDE7EDC3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2A23-C574-48AE-BB12-2E52A52B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634AC-4EF7-49D6-8914-6241D875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80D65-02F9-4A09-A1D4-CC73092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7059-48FA-414F-B7E7-5268789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EB66-9EE1-4496-880C-91B08AE5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E88C-1FA0-4A02-9BDF-DD3B1559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5838F-BD58-4203-83BF-2C63E77D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3F84-6D88-4389-B370-845AF8D4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ACC6-44A0-4B27-A177-8E3DC163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E4CE-2766-4B68-BA0F-11A8861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ACD4-B345-421A-B8ED-2414CDDB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A185-43EA-4D3C-AD09-A47E408B8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B96AE-91C6-449B-8A7C-DB21D605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4FCCC-8B45-44D3-9EC2-96782B84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BAA71-D9AC-4BA1-B4A2-AF44340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73E6-5AF4-422C-8D37-4C8BBE9C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DFF4-DC62-4489-B767-18C11709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1F1F-BE33-4C37-AA50-13AFB6E0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A8A2-F277-4EDD-AE4E-9F262433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CC345-1924-42F0-91BE-DD558A96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F1FDE-BB96-45EF-90FF-49ADAEBE3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C3D16-0A2B-4C06-B8AF-B83899F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E73F-BE00-4978-9C09-E74E980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E95EC-E301-48FA-B6B4-FEFD9A4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F1B1-DCE8-4DB3-8DCB-7486E8F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357F-AED2-45C1-8954-0B1E7E0C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E0388-580D-49B1-B688-4F6C86A3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076D4-9AE2-41B9-9155-7B32820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DD77D-E48D-47BB-8C0D-31E30A04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0B75-B62B-4673-BD5A-792BC633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F00DB-ACFB-4E00-8ED0-75BF601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B5F0-EF05-4B53-984B-8A775B5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52F8-B744-45C6-96C8-3E219302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D0E58-82E1-4C2A-BE15-9B2CE6F3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165E8-42DA-4974-A461-48701FAA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237CF-B3DA-40D4-B33B-4EBB2F3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D86B-BABD-42DD-8352-B1DA51C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4CF8-654D-49B1-9798-3DD760B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E8A16-F0B9-4876-B0C3-5829ED35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84906-D005-4E34-AE3B-BBB068CB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668A6-E10F-4FF3-9E6B-F14A1B52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CC58-6623-4749-87C3-766593E9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FAEB0-19DE-4BD6-8D71-088F23A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F5736-48A1-45A1-8E4B-F3DA2B5D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002E0-4C45-4BAF-B10D-6B47BEB0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49E57-9ABC-4C85-A3F5-088BB2EC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00AE-A0A4-4A0E-9597-F620A4EE01C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D850-79F7-429A-A659-6E0C4A33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3FA58-C151-426A-9D24-5BC585881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62AE-91C5-4142-A3A3-5F7534CAA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75" y="126566"/>
            <a:ext cx="10515600" cy="999466"/>
          </a:xfrm>
        </p:spPr>
        <p:txBody>
          <a:bodyPr/>
          <a:lstStyle/>
          <a:p>
            <a:r>
              <a:rPr lang="en-US" dirty="0"/>
              <a:t>     ACLAD Status		</a:t>
            </a:r>
            <a:r>
              <a:rPr lang="en-US" sz="3200" dirty="0"/>
              <a:t>7/8/2024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796788-73FC-4BBE-B7BC-A6AD0DF210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38407" y="1154643"/>
            <a:ext cx="4827742" cy="531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Regular Maintenance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Well System Currently Shut Down due to 6” pipe break in Gateway Park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Multiple breaks due to land movement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Existing pipe in good condition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Experimenting with flex and swing joints to accommodate movement</a:t>
            </a:r>
          </a:p>
          <a:p>
            <a:pPr lvl="1"/>
            <a:endParaRPr lang="en-US" sz="12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endParaRPr lang="en-US" sz="12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endParaRPr lang="en-US" sz="12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endParaRPr lang="en-US" sz="12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endParaRPr lang="en-US" sz="12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endParaRPr lang="en-US" sz="12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endParaRPr lang="en-US" sz="12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endParaRPr lang="en-US" sz="12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WW 4, 7, 8, 21. 23 Sheered by land movement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Pumps stuck below sheer level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Discussing drain and electric cord removal to add new pump above old abandoned pump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Looking into alternate pump technologies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Replacing several meters jammed by debris, wells still producing</a:t>
            </a:r>
          </a:p>
          <a:p>
            <a:pPr marL="457200" lvl="1" indent="0">
              <a:buNone/>
            </a:pPr>
            <a:endParaRPr lang="en-US" sz="1400" b="1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6BFF1209-5127-C52C-8224-35053A253CA9}"/>
              </a:ext>
            </a:extLst>
          </p:cNvPr>
          <p:cNvSpPr txBox="1">
            <a:spLocks/>
          </p:cNvSpPr>
          <p:nvPr/>
        </p:nvSpPr>
        <p:spPr>
          <a:xfrm>
            <a:off x="6895206" y="2203643"/>
            <a:ext cx="4456553" cy="59965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1" dirty="0"/>
          </a:p>
          <a:p>
            <a:pPr marL="457200" lvl="1" indent="0">
              <a:buNone/>
            </a:pPr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endParaRPr lang="en-US" sz="1400" b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783588A-DAEE-2A81-B687-E43C218BDC34}"/>
              </a:ext>
            </a:extLst>
          </p:cNvPr>
          <p:cNvGrpSpPr/>
          <p:nvPr/>
        </p:nvGrpSpPr>
        <p:grpSpPr>
          <a:xfrm>
            <a:off x="1418377" y="2803294"/>
            <a:ext cx="4096017" cy="1601493"/>
            <a:chOff x="1179535" y="2594726"/>
            <a:chExt cx="4096017" cy="1601493"/>
          </a:xfrm>
        </p:grpSpPr>
        <p:pic>
          <p:nvPicPr>
            <p:cNvPr id="6" name="Picture 5" descr="Flex hose added to ACLAD main line drain to accommodate land movement">
              <a:extLst>
                <a:ext uri="{FF2B5EF4-FFF2-40B4-BE49-F238E27FC236}">
                  <a16:creationId xmlns:a16="http://schemas.microsoft.com/office/drawing/2014/main" id="{3D372083-A1F7-67DA-F968-0C90E20CC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932" b="6371"/>
            <a:stretch/>
          </p:blipFill>
          <p:spPr>
            <a:xfrm>
              <a:off x="1179535" y="2594726"/>
              <a:ext cx="3976610" cy="1601493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A889F02-ED64-4DFF-A112-C0C274980F24}"/>
                </a:ext>
              </a:extLst>
            </p:cNvPr>
            <p:cNvSpPr txBox="1"/>
            <p:nvPr/>
          </p:nvSpPr>
          <p:spPr>
            <a:xfrm>
              <a:off x="1295873" y="3549888"/>
              <a:ext cx="39796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Flex line added to ACLAD main line drain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To accommodate land movement</a:t>
              </a:r>
            </a:p>
          </p:txBody>
        </p:sp>
      </p:grpSp>
      <p:pic>
        <p:nvPicPr>
          <p:cNvPr id="11" name="Picture 10" descr="A television with a screen&#10;&#10;Description automatically generated">
            <a:extLst>
              <a:ext uri="{FF2B5EF4-FFF2-40B4-BE49-F238E27FC236}">
                <a16:creationId xmlns:a16="http://schemas.microsoft.com/office/drawing/2014/main" id="{6D2C06AB-3ECE-840A-5720-219FDE25226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43" r="17894" b="13270"/>
          <a:stretch/>
        </p:blipFill>
        <p:spPr>
          <a:xfrm rot="5400000">
            <a:off x="7662277" y="2357471"/>
            <a:ext cx="5005192" cy="2893512"/>
          </a:xfrm>
          <a:prstGeom prst="rect">
            <a:avLst/>
          </a:prstGeom>
        </p:spPr>
      </p:pic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3DA62038-4C61-EC20-7C46-9C89E69ABAE7}"/>
              </a:ext>
            </a:extLst>
          </p:cNvPr>
          <p:cNvSpPr/>
          <p:nvPr/>
        </p:nvSpPr>
        <p:spPr>
          <a:xfrm>
            <a:off x="6425852" y="1490597"/>
            <a:ext cx="1440493" cy="537447"/>
          </a:xfrm>
          <a:prstGeom prst="wedgeRoundRectCallout">
            <a:avLst>
              <a:gd name="adj1" fmla="val 145834"/>
              <a:gd name="adj2" fmla="val 6952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Well Casing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54F1B0AC-CDC0-3F94-8082-BA907FEF5385}"/>
              </a:ext>
            </a:extLst>
          </p:cNvPr>
          <p:cNvSpPr/>
          <p:nvPr/>
        </p:nvSpPr>
        <p:spPr>
          <a:xfrm>
            <a:off x="6425851" y="2836931"/>
            <a:ext cx="1440493" cy="537447"/>
          </a:xfrm>
          <a:prstGeom prst="wedgeRoundRectCallout">
            <a:avLst>
              <a:gd name="adj1" fmla="val 186704"/>
              <a:gd name="adj2" fmla="val -6332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Collapsed casing at 66’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982731F1-F170-3505-E585-2AE33E63CDE0}"/>
              </a:ext>
            </a:extLst>
          </p:cNvPr>
          <p:cNvSpPr/>
          <p:nvPr/>
        </p:nvSpPr>
        <p:spPr>
          <a:xfrm>
            <a:off x="6425850" y="4054707"/>
            <a:ext cx="1440493" cy="868022"/>
          </a:xfrm>
          <a:prstGeom prst="wedgeRoundRectCallout">
            <a:avLst>
              <a:gd name="adj1" fmla="val 260617"/>
              <a:gd name="adj2" fmla="val -58659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Drain line to pump below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299B89-8C1C-681A-54F3-AE1928A7FE3D}"/>
              </a:ext>
            </a:extLst>
          </p:cNvPr>
          <p:cNvSpPr txBox="1"/>
          <p:nvPr/>
        </p:nvSpPr>
        <p:spPr>
          <a:xfrm>
            <a:off x="9667411" y="5476026"/>
            <a:ext cx="1385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View looking</a:t>
            </a:r>
          </a:p>
          <a:p>
            <a:r>
              <a:rPr lang="en-US" dirty="0">
                <a:solidFill>
                  <a:schemeClr val="bg1"/>
                </a:solidFill>
              </a:rPr>
              <a:t>Down WW 4</a:t>
            </a:r>
          </a:p>
        </p:txBody>
      </p:sp>
    </p:spTree>
    <p:extLst>
      <p:ext uri="{BB962C8B-B14F-4D97-AF65-F5344CB8AC3E}">
        <p14:creationId xmlns:p14="http://schemas.microsoft.com/office/powerpoint/2010/main" val="26413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DD6BB-8FD5-A1EB-E24B-101A0741E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141537"/>
            <a:ext cx="5181600" cy="4351338"/>
          </a:xfrm>
        </p:spPr>
        <p:txBody>
          <a:bodyPr/>
          <a:lstStyle/>
          <a:p>
            <a:r>
              <a:rPr lang="en-US" sz="1800" b="1" dirty="0"/>
              <a:t>Kelvin Canyon Spring</a:t>
            </a:r>
          </a:p>
          <a:p>
            <a:pPr lvl="1"/>
            <a:r>
              <a:rPr lang="en-US" sz="1400" b="1" dirty="0"/>
              <a:t>Drain line installed from spring to WW 15</a:t>
            </a:r>
          </a:p>
          <a:p>
            <a:pPr lvl="2"/>
            <a:r>
              <a:rPr lang="en-US" sz="1200" b="1" dirty="0"/>
              <a:t>Significant debris in water, Designing better filter</a:t>
            </a:r>
          </a:p>
          <a:p>
            <a:pPr lvl="2"/>
            <a:r>
              <a:rPr lang="en-US" sz="1200" b="1" dirty="0"/>
              <a:t>Need to chink leaks in Weir dam</a:t>
            </a:r>
          </a:p>
          <a:p>
            <a:pPr lvl="2"/>
            <a:r>
              <a:rPr lang="en-US" sz="1200" b="1" dirty="0"/>
              <a:t>Waiting parts for bypass to turn-off water during system maintenance</a:t>
            </a:r>
          </a:p>
          <a:p>
            <a:pPr marL="914400" lvl="2" indent="0">
              <a:buNone/>
            </a:pPr>
            <a:endParaRPr lang="en-US" sz="1200" b="1" dirty="0"/>
          </a:p>
          <a:p>
            <a:r>
              <a:rPr lang="en-US" sz="1800" b="1" dirty="0"/>
              <a:t>Other Activities</a:t>
            </a:r>
          </a:p>
          <a:p>
            <a:pPr lvl="1"/>
            <a:r>
              <a:rPr lang="en-US" sz="1400" b="1" dirty="0"/>
              <a:t>RPV Coordination meetings (Landslide WG and Cal Water</a:t>
            </a:r>
          </a:p>
          <a:p>
            <a:pPr lvl="1"/>
            <a:r>
              <a:rPr lang="en-US" sz="1400" b="1" dirty="0"/>
              <a:t>FEMA coordination for 1/31-2/9 Storm 4769</a:t>
            </a:r>
          </a:p>
          <a:p>
            <a:pPr lvl="2"/>
            <a:r>
              <a:rPr lang="en-US" sz="1000" b="1" dirty="0"/>
              <a:t>Rep Leu $1.1M Grant request past Appropriations </a:t>
            </a:r>
            <a:r>
              <a:rPr lang="en-US" sz="1000" b="1" dirty="0" err="1"/>
              <a:t>Commitee</a:t>
            </a:r>
            <a:endParaRPr lang="en-US" sz="1000" b="1" dirty="0"/>
          </a:p>
          <a:p>
            <a:pPr lvl="2"/>
            <a:r>
              <a:rPr lang="en-US" sz="1000" b="1" dirty="0"/>
              <a:t>Response to Sen Butler for $12 Grant for Altamira Canyon Tuesday</a:t>
            </a:r>
          </a:p>
          <a:p>
            <a:pPr lvl="2"/>
            <a:r>
              <a:rPr lang="en-US" sz="1000" b="1" dirty="0"/>
              <a:t>Project Scoping Meeting at City Hall Thursday 7/10 10 am to 12</a:t>
            </a:r>
          </a:p>
          <a:p>
            <a:pPr lvl="1"/>
            <a:r>
              <a:rPr lang="en-US" sz="1400" b="1" dirty="0"/>
              <a:t>RPV Fast Track Loan: $1.61M approved by City Council</a:t>
            </a:r>
          </a:p>
          <a:p>
            <a:pPr lvl="1"/>
            <a:r>
              <a:rPr lang="en-US" sz="1400" b="1" dirty="0"/>
              <a:t>Hiring New Clerk (Sandy Marshal is retiring)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7831A5-97C2-ABA4-E391-6727CA379F21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6172200" y="1825625"/>
            <a:ext cx="5181600" cy="985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CURRENTLY PUMPING   ~</a:t>
            </a:r>
            <a:r>
              <a:rPr lang="en-US" sz="20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70,000 </a:t>
            </a:r>
            <a:r>
              <a:rPr lang="en-US" sz="2000" b="1" dirty="0">
                <a:solidFill>
                  <a:srgbClr val="FF0000"/>
                </a:solidFill>
              </a:rPr>
              <a:t>GPD</a:t>
            </a:r>
          </a:p>
          <a:p>
            <a:pPr marL="0" indent="0">
              <a:buNone/>
            </a:pPr>
            <a:r>
              <a:rPr lang="en-US" sz="1600" b="1" dirty="0"/>
              <a:t>       Average output lower due to frequent drain line breaks</a:t>
            </a:r>
          </a:p>
          <a:p>
            <a:pPr marL="0" indent="0">
              <a:buNone/>
            </a:pPr>
            <a:endParaRPr lang="en-US" sz="1000" b="1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0626DE-5DB8-8121-DE22-FB2A5070D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     ACLAD Status		</a:t>
            </a:r>
            <a:r>
              <a:rPr lang="en-US" sz="3200" dirty="0"/>
              <a:t>7/8/2024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6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3648A-8A6B-9811-5276-D4D209363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651"/>
            <a:ext cx="9370512" cy="1325563"/>
          </a:xfrm>
        </p:spPr>
        <p:txBody>
          <a:bodyPr>
            <a:normAutofit/>
          </a:bodyPr>
          <a:lstStyle/>
          <a:p>
            <a:r>
              <a:rPr lang="en-US" dirty="0"/>
              <a:t>Fast Track Loan Project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E4C73-BB67-BF90-B487-EA077850D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3433" y="6193034"/>
            <a:ext cx="8055279" cy="395657"/>
          </a:xfrm>
        </p:spPr>
        <p:txBody>
          <a:bodyPr>
            <a:normAutofit/>
          </a:bodyPr>
          <a:lstStyle/>
          <a:p>
            <a:r>
              <a:rPr lang="en-US" sz="1600" dirty="0"/>
              <a:t>All projects to be vetted with </a:t>
            </a:r>
            <a:r>
              <a:rPr lang="en-US" sz="1600" dirty="0" err="1"/>
              <a:t>GeoTech</a:t>
            </a:r>
            <a:r>
              <a:rPr lang="en-US" sz="1600" dirty="0"/>
              <a:t> and RPV for landslide mitigation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3D98BB-AA54-F96B-E644-3B2715ADB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183282"/>
              </p:ext>
            </p:extLst>
          </p:nvPr>
        </p:nvGraphicFramePr>
        <p:xfrm>
          <a:off x="1384244" y="1579802"/>
          <a:ext cx="8824468" cy="4410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137">
                  <a:extLst>
                    <a:ext uri="{9D8B030D-6E8A-4147-A177-3AD203B41FA5}">
                      <a16:colId xmlns:a16="http://schemas.microsoft.com/office/drawing/2014/main" val="969103487"/>
                    </a:ext>
                  </a:extLst>
                </a:gridCol>
                <a:gridCol w="238192">
                  <a:extLst>
                    <a:ext uri="{9D8B030D-6E8A-4147-A177-3AD203B41FA5}">
                      <a16:colId xmlns:a16="http://schemas.microsoft.com/office/drawing/2014/main" val="255468659"/>
                    </a:ext>
                  </a:extLst>
                </a:gridCol>
                <a:gridCol w="7429341">
                  <a:extLst>
                    <a:ext uri="{9D8B030D-6E8A-4147-A177-3AD203B41FA5}">
                      <a16:colId xmlns:a16="http://schemas.microsoft.com/office/drawing/2014/main" val="1184191103"/>
                    </a:ext>
                  </a:extLst>
                </a:gridCol>
                <a:gridCol w="986798">
                  <a:extLst>
                    <a:ext uri="{9D8B030D-6E8A-4147-A177-3AD203B41FA5}">
                      <a16:colId xmlns:a16="http://schemas.microsoft.com/office/drawing/2014/main" val="1921739466"/>
                    </a:ext>
                  </a:extLst>
                </a:gridCol>
              </a:tblGrid>
              <a:tr h="204834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System Improvements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6" marR="5536" marT="5536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$K Cost Est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668433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Four new and replaced de-watering wells (+2 wells in ACLAD Budget)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$750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610445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Modify existing drainage system to add expansion joints at fissure locations and extended straight lengths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$150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020896"/>
                  </a:ext>
                </a:extLst>
              </a:tr>
              <a:tr h="21037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Well Repairs and system optimization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$100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013538"/>
                  </a:ext>
                </a:extLst>
              </a:tr>
              <a:tr h="21037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$1,000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88638"/>
                  </a:ext>
                </a:extLst>
              </a:tr>
              <a:tr h="20483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Surface Drainage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619630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Develop detailed conceptual plan and coordinate with gov't agencies to obtain BRIC or ACOE grants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701836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Line Altamira Canyon from Figtree drain to PVDS culvert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$150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301831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Closing Fissures in residential area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855345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Improve drainage along Narcissa from the PBRC fissure to Narcissa and Ginger Root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685080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Improve drainage from Narcissa and lower Cinnamon to culvert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352243"/>
                  </a:ext>
                </a:extLst>
              </a:tr>
              <a:tr h="26448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Replace swale across the corner of the riding club between Upper Narcissa and Ginger Root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212850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Add curbing to Upper Cinnamon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398705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Modify drainage from Lower Cinnamon through Ride-to-fly and the adjacent lots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762484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Add curb to lower Vanderlip Dr and bridge stormwater across 3 major fissures on Upper Vanderlip Dr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130185"/>
                  </a:ext>
                </a:extLst>
              </a:tr>
              <a:tr h="22144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Repair and replace the deep swale along figtree to direct the stormwater flow to the culvert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335423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Lengthen Thyme Swale into Altamira Canyon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59606"/>
                  </a:ext>
                </a:extLst>
              </a:tr>
              <a:tr h="21037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Add Curbing around 30 Narcissa 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959881"/>
                  </a:ext>
                </a:extLst>
              </a:tr>
              <a:tr h="21037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298" marR="5536" marT="553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$660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28506"/>
                  </a:ext>
                </a:extLst>
              </a:tr>
              <a:tr h="21037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187630"/>
                  </a:ext>
                </a:extLst>
              </a:tr>
              <a:tr h="2103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$1,660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536" marR="5536" marT="553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073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91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6903D-BDAD-E49A-5525-A189F414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well status:  7/2/24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CE1B38B-871D-F3CE-C659-ADC142127E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044955"/>
              </p:ext>
            </p:extLst>
          </p:nvPr>
        </p:nvGraphicFramePr>
        <p:xfrm>
          <a:off x="838200" y="1825625"/>
          <a:ext cx="10515600" cy="450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449">
                  <a:extLst>
                    <a:ext uri="{9D8B030D-6E8A-4147-A177-3AD203B41FA5}">
                      <a16:colId xmlns:a16="http://schemas.microsoft.com/office/drawing/2014/main" val="1547998218"/>
                    </a:ext>
                  </a:extLst>
                </a:gridCol>
                <a:gridCol w="2204581">
                  <a:extLst>
                    <a:ext uri="{9D8B030D-6E8A-4147-A177-3AD203B41FA5}">
                      <a16:colId xmlns:a16="http://schemas.microsoft.com/office/drawing/2014/main" val="1165855727"/>
                    </a:ext>
                  </a:extLst>
                </a:gridCol>
                <a:gridCol w="1102291">
                  <a:extLst>
                    <a:ext uri="{9D8B030D-6E8A-4147-A177-3AD203B41FA5}">
                      <a16:colId xmlns:a16="http://schemas.microsoft.com/office/drawing/2014/main" val="3191208973"/>
                    </a:ext>
                  </a:extLst>
                </a:gridCol>
                <a:gridCol w="6531279">
                  <a:extLst>
                    <a:ext uri="{9D8B030D-6E8A-4147-A177-3AD203B41FA5}">
                      <a16:colId xmlns:a16="http://schemas.microsoft.com/office/drawing/2014/main" val="3577973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675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Narcissa/Ginger Root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199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 Narcissa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Pipe break by Narcissa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6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Figtree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Needs new box and wiring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576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 Figtree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69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Clove 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5,049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 to remove plumbing from new 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177938"/>
                  </a:ext>
                </a:extLst>
              </a:tr>
              <a:tr h="4256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 Narcissa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 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Need to remove plumbing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395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 </a:t>
                      </a:r>
                      <a:r>
                        <a:rPr lang="en-US" dirty="0" err="1"/>
                        <a:t>Sweetbay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422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Beach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25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Figtree </a:t>
                      </a:r>
                      <a:r>
                        <a:rPr lang="en-US" dirty="0" err="1"/>
                        <a:t>Cul</a:t>
                      </a:r>
                      <a:r>
                        <a:rPr lang="en-US" dirty="0"/>
                        <a:t> de sac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Pumping rate low, Investigating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004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Bean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13,035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697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Upper Ginger Root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 to replace 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076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39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1170-853D-90F5-2E7A-2C988F4C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well status</a:t>
            </a: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7422E0EA-104A-99E1-5CCE-B8289490E9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920021"/>
              </p:ext>
            </p:extLst>
          </p:nvPr>
        </p:nvGraphicFramePr>
        <p:xfrm>
          <a:off x="926926" y="1825625"/>
          <a:ext cx="10426874" cy="4511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562">
                  <a:extLst>
                    <a:ext uri="{9D8B030D-6E8A-4147-A177-3AD203B41FA5}">
                      <a16:colId xmlns:a16="http://schemas.microsoft.com/office/drawing/2014/main" val="1547998218"/>
                    </a:ext>
                  </a:extLst>
                </a:gridCol>
                <a:gridCol w="2229633">
                  <a:extLst>
                    <a:ext uri="{9D8B030D-6E8A-4147-A177-3AD203B41FA5}">
                      <a16:colId xmlns:a16="http://schemas.microsoft.com/office/drawing/2014/main" val="1165855727"/>
                    </a:ext>
                  </a:extLst>
                </a:gridCol>
                <a:gridCol w="964504">
                  <a:extLst>
                    <a:ext uri="{9D8B030D-6E8A-4147-A177-3AD203B41FA5}">
                      <a16:colId xmlns:a16="http://schemas.microsoft.com/office/drawing/2014/main" val="3191208973"/>
                    </a:ext>
                  </a:extLst>
                </a:gridCol>
                <a:gridCol w="6481175">
                  <a:extLst>
                    <a:ext uri="{9D8B030D-6E8A-4147-A177-3AD203B41FA5}">
                      <a16:colId xmlns:a16="http://schemas.microsoft.com/office/drawing/2014/main" val="3577973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675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King/</a:t>
                      </a:r>
                      <a:r>
                        <a:rPr lang="en-US" dirty="0" err="1"/>
                        <a:t>Sweetbay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15,730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Multiple line breaks, revising flex joint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199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Vanderlip</a:t>
                      </a:r>
                      <a:r>
                        <a:rPr lang="en-US" dirty="0"/>
                        <a:t>/Narcissa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1,608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Investigating low production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63668"/>
                  </a:ext>
                </a:extLst>
              </a:tr>
              <a:tr h="437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Petak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Sweetbay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Problem with pump or check valves, investigating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576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Thyme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Just stopped working, investigating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69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Olmsted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Leak in drainage 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17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Beach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395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Olmsted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5,372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422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Sweetbay</a:t>
                      </a:r>
                      <a:r>
                        <a:rPr lang="en-US" dirty="0"/>
                        <a:t>/Yamaguchi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25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Narcissa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Zelhart</a:t>
                      </a:r>
                      <a:r>
                        <a:rPr lang="en-US" dirty="0"/>
                        <a:t> fixing drain 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004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Narcissa/Altamira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697320"/>
                  </a:ext>
                </a:extLst>
              </a:tr>
              <a:tr h="235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Narcissa/Hunter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19,173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076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01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35201</TotalTime>
  <Words>664</Words>
  <Application>Microsoft Office PowerPoint</Application>
  <PresentationFormat>Widescreen</PresentationFormat>
  <Paragraphs>193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 Narrow</vt:lpstr>
      <vt:lpstr>Arial</vt:lpstr>
      <vt:lpstr>Calibri</vt:lpstr>
      <vt:lpstr>Calibri Light</vt:lpstr>
      <vt:lpstr>Office Theme</vt:lpstr>
      <vt:lpstr>     ACLAD Status  7/8/2024</vt:lpstr>
      <vt:lpstr>     ACLAD Status  7/8/2024</vt:lpstr>
      <vt:lpstr>Fast Track Loan Project List</vt:lpstr>
      <vt:lpstr>Individual well status:  7/2/24</vt:lpstr>
      <vt:lpstr>Individual well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Leon, Claire</dc:creator>
  <cp:lastModifiedBy>Gordon Leon</cp:lastModifiedBy>
  <cp:revision>120</cp:revision>
  <dcterms:created xsi:type="dcterms:W3CDTF">2021-09-08T16:58:12Z</dcterms:created>
  <dcterms:modified xsi:type="dcterms:W3CDTF">2024-07-07T22:38:08Z</dcterms:modified>
</cp:coreProperties>
</file>