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96" r:id="rId2"/>
    <p:sldId id="297" r:id="rId3"/>
    <p:sldId id="298" r:id="rId4"/>
    <p:sldId id="299" r:id="rId5"/>
    <p:sldId id="30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248" y="-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0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75" y="126566"/>
            <a:ext cx="10515600" cy="999466"/>
          </a:xfrm>
        </p:spPr>
        <p:txBody>
          <a:bodyPr/>
          <a:lstStyle/>
          <a:p>
            <a:r>
              <a:rPr lang="en-US" dirty="0"/>
              <a:t>     ACLAD Status		</a:t>
            </a:r>
            <a:r>
              <a:rPr lang="en-US" sz="3200" dirty="0"/>
              <a:t>7/8/2024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38407" y="1154643"/>
            <a:ext cx="4827742" cy="531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>
                <a:solidFill>
                  <a:srgbClr val="222222"/>
                </a:solidFill>
                <a:latin typeface="Arial" panose="020B0604020202020204" pitchFamily="34" charset="0"/>
              </a:rPr>
              <a:t>Regular Maintenance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Well System Currently Shut Down due to 6” pipe break in Gateway Park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Multiple breaks due to land movement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Existing pipe in good condition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Experimenting with flex and swing joints to accommodate movement</a:t>
            </a: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endParaRPr lang="en-US" sz="1200" b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WW 4, 7, 8, 21. 23 Sheered by land movement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Pumps stuck below sheer level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Discussing drain and electric cord removal to add new pump above old abandoned pump</a:t>
            </a:r>
          </a:p>
          <a:p>
            <a:pPr lvl="2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Looking into alternate pump technologies</a:t>
            </a:r>
          </a:p>
          <a:p>
            <a:pPr lvl="1"/>
            <a:r>
              <a:rPr lang="en-US" sz="1200" b="1" dirty="0">
                <a:solidFill>
                  <a:srgbClr val="222222"/>
                </a:solidFill>
                <a:latin typeface="Arial" panose="020B0604020202020204" pitchFamily="34" charset="0"/>
              </a:rPr>
              <a:t>Replacing several meters jammed by debris, wells still producing</a:t>
            </a:r>
          </a:p>
          <a:p>
            <a:pPr marL="457200" lvl="1" indent="0">
              <a:buNone/>
            </a:pPr>
            <a:endParaRPr lang="en-US" sz="1400" b="1" dirty="0"/>
          </a:p>
        </p:txBody>
      </p:sp>
      <p:sp>
        <p:nvSpPr>
          <p:cNvPr id="3" name="Content Placeholder 6">
            <a:extLst>
              <a:ext uri="{FF2B5EF4-FFF2-40B4-BE49-F238E27FC236}">
                <a16:creationId xmlns:a16="http://schemas.microsoft.com/office/drawing/2014/main" id="{6BFF1209-5127-C52C-8224-35053A253CA9}"/>
              </a:ext>
            </a:extLst>
          </p:cNvPr>
          <p:cNvSpPr txBox="1">
            <a:spLocks/>
          </p:cNvSpPr>
          <p:nvPr/>
        </p:nvSpPr>
        <p:spPr>
          <a:xfrm>
            <a:off x="6895206" y="2203643"/>
            <a:ext cx="4456553" cy="599651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b="1" dirty="0"/>
          </a:p>
          <a:p>
            <a:pPr marL="457200" lvl="1" indent="0">
              <a:buNone/>
            </a:pPr>
            <a:r>
              <a:rPr lang="en-US" sz="14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endParaRPr lang="en-US" sz="1400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783588A-DAEE-2A81-B687-E43C218BDC34}"/>
              </a:ext>
            </a:extLst>
          </p:cNvPr>
          <p:cNvGrpSpPr/>
          <p:nvPr/>
        </p:nvGrpSpPr>
        <p:grpSpPr>
          <a:xfrm>
            <a:off x="1418377" y="2803294"/>
            <a:ext cx="4096017" cy="1601493"/>
            <a:chOff x="1179535" y="2594726"/>
            <a:chExt cx="4096017" cy="1601493"/>
          </a:xfrm>
        </p:grpSpPr>
        <p:pic>
          <p:nvPicPr>
            <p:cNvPr id="6" name="Picture 5" descr="Flex hose added to ACLAD main line drain to accommodate land movement">
              <a:extLst>
                <a:ext uri="{FF2B5EF4-FFF2-40B4-BE49-F238E27FC236}">
                  <a16:creationId xmlns:a16="http://schemas.microsoft.com/office/drawing/2014/main" id="{3D372083-A1F7-67DA-F968-0C90E20CC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9932" b="6371"/>
            <a:stretch/>
          </p:blipFill>
          <p:spPr>
            <a:xfrm>
              <a:off x="1179535" y="2594726"/>
              <a:ext cx="3976610" cy="1601493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A889F02-ED64-4DFF-A112-C0C274980F24}"/>
                </a:ext>
              </a:extLst>
            </p:cNvPr>
            <p:cNvSpPr txBox="1"/>
            <p:nvPr/>
          </p:nvSpPr>
          <p:spPr>
            <a:xfrm>
              <a:off x="1295873" y="3549888"/>
              <a:ext cx="397967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Flex line added to ACLAD main line drain</a:t>
              </a:r>
            </a:p>
            <a:p>
              <a:r>
                <a:rPr lang="en-US" dirty="0">
                  <a:solidFill>
                    <a:schemeClr val="bg1"/>
                  </a:solidFill>
                </a:rPr>
                <a:t>To accommodate land movement</a:t>
              </a:r>
            </a:p>
          </p:txBody>
        </p:sp>
      </p:grpSp>
      <p:pic>
        <p:nvPicPr>
          <p:cNvPr id="11" name="Picture 10" descr="A television with a screen&#10;&#10;Description automatically generated">
            <a:extLst>
              <a:ext uri="{FF2B5EF4-FFF2-40B4-BE49-F238E27FC236}">
                <a16:creationId xmlns:a16="http://schemas.microsoft.com/office/drawing/2014/main" id="{6D2C06AB-3ECE-840A-5720-219FDE25226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43" r="17894" b="13270"/>
          <a:stretch/>
        </p:blipFill>
        <p:spPr>
          <a:xfrm rot="5400000">
            <a:off x="7662277" y="2357471"/>
            <a:ext cx="5005192" cy="2893512"/>
          </a:xfrm>
          <a:prstGeom prst="rect">
            <a:avLst/>
          </a:prstGeom>
        </p:spPr>
      </p:pic>
      <p:sp>
        <p:nvSpPr>
          <p:cNvPr id="13" name="Speech Bubble: Rectangle with Corners Rounded 12">
            <a:extLst>
              <a:ext uri="{FF2B5EF4-FFF2-40B4-BE49-F238E27FC236}">
                <a16:creationId xmlns:a16="http://schemas.microsoft.com/office/drawing/2014/main" id="{3DA62038-4C61-EC20-7C46-9C89E69ABAE7}"/>
              </a:ext>
            </a:extLst>
          </p:cNvPr>
          <p:cNvSpPr/>
          <p:nvPr/>
        </p:nvSpPr>
        <p:spPr>
          <a:xfrm>
            <a:off x="6425852" y="1490597"/>
            <a:ext cx="1440493" cy="537447"/>
          </a:xfrm>
          <a:prstGeom prst="wedgeRoundRectCallout">
            <a:avLst>
              <a:gd name="adj1" fmla="val 145834"/>
              <a:gd name="adj2" fmla="val 69527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Well Casing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54F1B0AC-CDC0-3F94-8082-BA907FEF5385}"/>
              </a:ext>
            </a:extLst>
          </p:cNvPr>
          <p:cNvSpPr/>
          <p:nvPr/>
        </p:nvSpPr>
        <p:spPr>
          <a:xfrm>
            <a:off x="6425851" y="2836931"/>
            <a:ext cx="1440493" cy="537447"/>
          </a:xfrm>
          <a:prstGeom prst="wedgeRoundRectCallout">
            <a:avLst>
              <a:gd name="adj1" fmla="val 186704"/>
              <a:gd name="adj2" fmla="val -63320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Collapsed casing at 66’</a:t>
            </a: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982731F1-F170-3505-E585-2AE33E63CDE0}"/>
              </a:ext>
            </a:extLst>
          </p:cNvPr>
          <p:cNvSpPr/>
          <p:nvPr/>
        </p:nvSpPr>
        <p:spPr>
          <a:xfrm>
            <a:off x="6425850" y="4054707"/>
            <a:ext cx="1440493" cy="868022"/>
          </a:xfrm>
          <a:prstGeom prst="wedgeRoundRectCallout">
            <a:avLst>
              <a:gd name="adj1" fmla="val 260617"/>
              <a:gd name="adj2" fmla="val -58659"/>
              <a:gd name="adj3" fmla="val 1666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Drain line to pump below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299B89-8C1C-681A-54F3-AE1928A7FE3D}"/>
              </a:ext>
            </a:extLst>
          </p:cNvPr>
          <p:cNvSpPr txBox="1"/>
          <p:nvPr/>
        </p:nvSpPr>
        <p:spPr>
          <a:xfrm>
            <a:off x="9667411" y="5476026"/>
            <a:ext cx="1385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View looking</a:t>
            </a:r>
          </a:p>
          <a:p>
            <a:r>
              <a:rPr lang="en-US" dirty="0">
                <a:solidFill>
                  <a:schemeClr val="bg1"/>
                </a:solidFill>
              </a:rPr>
              <a:t>Down WW 4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DD6BB-8FD5-A1EB-E24B-101A0741E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2141537"/>
            <a:ext cx="5181600" cy="4351338"/>
          </a:xfrm>
        </p:spPr>
        <p:txBody>
          <a:bodyPr/>
          <a:lstStyle/>
          <a:p>
            <a:r>
              <a:rPr lang="en-US" sz="1800" b="1" dirty="0"/>
              <a:t>Kelvin Canyon Spring</a:t>
            </a:r>
          </a:p>
          <a:p>
            <a:pPr lvl="1"/>
            <a:r>
              <a:rPr lang="en-US" sz="1400" b="1" dirty="0"/>
              <a:t>Drain line installed from spring to WW 15</a:t>
            </a:r>
          </a:p>
          <a:p>
            <a:pPr lvl="2"/>
            <a:r>
              <a:rPr lang="en-US" sz="1200" b="1" dirty="0"/>
              <a:t>Significant debris in water, Designing better filter</a:t>
            </a:r>
          </a:p>
          <a:p>
            <a:pPr lvl="2"/>
            <a:r>
              <a:rPr lang="en-US" sz="1200" b="1" dirty="0"/>
              <a:t>Need to chink leaks in Weir dam</a:t>
            </a:r>
          </a:p>
          <a:p>
            <a:pPr lvl="2"/>
            <a:r>
              <a:rPr lang="en-US" sz="1200" b="1" dirty="0"/>
              <a:t>Waiting parts for bypass to turn-off water during system maintenance</a:t>
            </a:r>
          </a:p>
          <a:p>
            <a:pPr marL="914400" lvl="2" indent="0">
              <a:buNone/>
            </a:pPr>
            <a:endParaRPr lang="en-US" sz="1200" b="1" dirty="0"/>
          </a:p>
          <a:p>
            <a:r>
              <a:rPr lang="en-US" sz="1800" b="1" dirty="0"/>
              <a:t>Other Activities</a:t>
            </a:r>
          </a:p>
          <a:p>
            <a:pPr lvl="1"/>
            <a:r>
              <a:rPr lang="en-US" sz="1400" b="1" dirty="0"/>
              <a:t>RPV Coordination meetings (Landslide WG and Cal Water</a:t>
            </a:r>
          </a:p>
          <a:p>
            <a:pPr lvl="1"/>
            <a:r>
              <a:rPr lang="en-US" sz="1400" b="1" dirty="0"/>
              <a:t>FEMA coordination for 1/31-2/9 Storm 4769</a:t>
            </a:r>
          </a:p>
          <a:p>
            <a:pPr lvl="2"/>
            <a:r>
              <a:rPr lang="en-US" sz="1000" b="1" dirty="0"/>
              <a:t>Rep Leu $1.1M Grant request past Appropriations </a:t>
            </a:r>
            <a:r>
              <a:rPr lang="en-US" sz="1000" b="1" dirty="0" err="1"/>
              <a:t>Commitee</a:t>
            </a:r>
            <a:endParaRPr lang="en-US" sz="1000" b="1" dirty="0"/>
          </a:p>
          <a:p>
            <a:pPr lvl="2"/>
            <a:r>
              <a:rPr lang="en-US" sz="1000" b="1" dirty="0"/>
              <a:t>Response to Sen Butler for $12 Grant for Altamira Canyon Tuesday</a:t>
            </a:r>
          </a:p>
          <a:p>
            <a:pPr lvl="2"/>
            <a:r>
              <a:rPr lang="en-US" sz="1000" b="1" dirty="0"/>
              <a:t>Project Scoping Meeting at City Hall Thursday 7/10 10 am to 12</a:t>
            </a:r>
          </a:p>
          <a:p>
            <a:pPr lvl="1"/>
            <a:r>
              <a:rPr lang="en-US" sz="1400" b="1" dirty="0"/>
              <a:t>RPV Fast Track Loan: $1.61M approved by City Council</a:t>
            </a:r>
          </a:p>
          <a:p>
            <a:pPr lvl="1"/>
            <a:r>
              <a:rPr lang="en-US" sz="1400" b="1" dirty="0"/>
              <a:t>Hiring New Clerk (Sandy Marshal is retiring)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C7831A5-97C2-ABA4-E391-6727CA379F21}"/>
              </a:ext>
            </a:extLst>
          </p:cNvPr>
          <p:cNvSpPr txBox="1">
            <a:spLocks noGrp="1"/>
          </p:cNvSpPr>
          <p:nvPr>
            <p:ph sz="half" idx="2"/>
          </p:nvPr>
        </p:nvSpPr>
        <p:spPr>
          <a:xfrm>
            <a:off x="6172200" y="1825625"/>
            <a:ext cx="5181600" cy="985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FF0000"/>
                </a:solidFill>
              </a:rPr>
              <a:t>CURRENTLY PUMPING   ~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70,000 </a:t>
            </a:r>
            <a:r>
              <a:rPr lang="en-US" sz="2000" b="1" dirty="0">
                <a:solidFill>
                  <a:srgbClr val="FF0000"/>
                </a:solidFill>
              </a:rPr>
              <a:t>GPD</a:t>
            </a:r>
          </a:p>
          <a:p>
            <a:pPr marL="0" indent="0">
              <a:buNone/>
            </a:pPr>
            <a:r>
              <a:rPr lang="en-US" sz="1600" b="1" dirty="0"/>
              <a:t>       Average output lower due to frequent drain line breaks</a:t>
            </a:r>
          </a:p>
          <a:p>
            <a:pPr marL="0" indent="0">
              <a:buNone/>
            </a:pPr>
            <a:endParaRPr lang="en-US" sz="1000" b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0626DE-5DB8-8121-DE22-FB2A5070D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     ACLAD Status		</a:t>
            </a:r>
            <a:r>
              <a:rPr lang="en-US" sz="3200" dirty="0"/>
              <a:t>7/8/2024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969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3648A-8A6B-9811-5276-D4D209363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651"/>
            <a:ext cx="9370512" cy="1325563"/>
          </a:xfrm>
        </p:spPr>
        <p:txBody>
          <a:bodyPr>
            <a:normAutofit/>
          </a:bodyPr>
          <a:lstStyle/>
          <a:p>
            <a:r>
              <a:rPr lang="en-US" dirty="0"/>
              <a:t>Fast Track Loan Project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E4C73-BB67-BF90-B487-EA077850D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3433" y="6193034"/>
            <a:ext cx="8055279" cy="395657"/>
          </a:xfrm>
        </p:spPr>
        <p:txBody>
          <a:bodyPr>
            <a:normAutofit/>
          </a:bodyPr>
          <a:lstStyle/>
          <a:p>
            <a:r>
              <a:rPr lang="en-US" sz="1600" dirty="0"/>
              <a:t>All projects to be vetted with </a:t>
            </a:r>
            <a:r>
              <a:rPr lang="en-US" sz="1600" dirty="0" err="1"/>
              <a:t>GeoTech</a:t>
            </a:r>
            <a:r>
              <a:rPr lang="en-US" sz="1600" dirty="0"/>
              <a:t> and RPV for landslide mitigation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3D98BB-AA54-F96B-E644-3B2715ADBE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183282"/>
              </p:ext>
            </p:extLst>
          </p:nvPr>
        </p:nvGraphicFramePr>
        <p:xfrm>
          <a:off x="1384244" y="1579802"/>
          <a:ext cx="8824468" cy="44109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137">
                  <a:extLst>
                    <a:ext uri="{9D8B030D-6E8A-4147-A177-3AD203B41FA5}">
                      <a16:colId xmlns:a16="http://schemas.microsoft.com/office/drawing/2014/main" val="969103487"/>
                    </a:ext>
                  </a:extLst>
                </a:gridCol>
                <a:gridCol w="238192">
                  <a:extLst>
                    <a:ext uri="{9D8B030D-6E8A-4147-A177-3AD203B41FA5}">
                      <a16:colId xmlns:a16="http://schemas.microsoft.com/office/drawing/2014/main" val="255468659"/>
                    </a:ext>
                  </a:extLst>
                </a:gridCol>
                <a:gridCol w="7429341">
                  <a:extLst>
                    <a:ext uri="{9D8B030D-6E8A-4147-A177-3AD203B41FA5}">
                      <a16:colId xmlns:a16="http://schemas.microsoft.com/office/drawing/2014/main" val="1184191103"/>
                    </a:ext>
                  </a:extLst>
                </a:gridCol>
                <a:gridCol w="986798">
                  <a:extLst>
                    <a:ext uri="{9D8B030D-6E8A-4147-A177-3AD203B41FA5}">
                      <a16:colId xmlns:a16="http://schemas.microsoft.com/office/drawing/2014/main" val="1921739466"/>
                    </a:ext>
                  </a:extLst>
                </a:gridCol>
              </a:tblGrid>
              <a:tr h="204834"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System Improvements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36" marR="5536" marT="5536" marB="0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$K Cost Est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668433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Four new and replaced de-watering wells (+2 wells in ACLAD Budget)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$750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610445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Modify existing drainage system to add expansion joints at fissure locations and extended straight lengths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$150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020896"/>
                  </a:ext>
                </a:extLst>
              </a:tr>
              <a:tr h="21037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Well Repairs and system optimization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$100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013538"/>
                  </a:ext>
                </a:extLst>
              </a:tr>
              <a:tr h="21037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$1,000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88638"/>
                  </a:ext>
                </a:extLst>
              </a:tr>
              <a:tr h="20483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Surface Drainage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619630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Develop detailed conceptual plan and coordinate with gov't agencies to obtain BRIC or ACOE grants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$100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701836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Line Altamira Canyon from Figtree drain to PVDS culvert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$150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301831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Closing Fissures in residential area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855345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Improve drainage along Narcissa from the PBRC fissure to Narcissa and Ginger Root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685080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Improve drainage from Narcissa and lower Cinnamon to culvert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$45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5352243"/>
                  </a:ext>
                </a:extLst>
              </a:tr>
              <a:tr h="264489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Replace swale across the corner of the riding club between Upper Narcissa and Ginger Root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$65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212850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Add curbing to Upper Cinnamon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398705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Modify drainage from Lower Cinnamon through Ride-to-fly and the adjacent lots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$50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762484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Add curb to lower Vanderlip Dr and bridge stormwater across 3 major fissures on Upper Vanderlip Dr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130185"/>
                  </a:ext>
                </a:extLst>
              </a:tr>
              <a:tr h="22144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       Repair and replace the deep swale along figtree to direct the stormwater flow to the culvert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$80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7335423"/>
                  </a:ext>
                </a:extLst>
              </a:tr>
              <a:tr h="204834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>
                          <a:effectLst/>
                        </a:rPr>
                        <a:t>Lengthen Thyme Swale into Altamira Canyon</a:t>
                      </a:r>
                      <a:endParaRPr lang="en-US" sz="1200" b="0" i="0" u="none" strike="noStrike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959606"/>
                  </a:ext>
                </a:extLst>
              </a:tr>
              <a:tr h="21037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>
                          <a:effectLst/>
                        </a:rPr>
                        <a:t>Add Curbing around 30 Narcissa </a:t>
                      </a:r>
                      <a:endParaRPr lang="en-US" sz="1200" b="0" i="0" u="none" strike="noStrike" dirty="0">
                        <a:solidFill>
                          <a:srgbClr val="22222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959881"/>
                  </a:ext>
                </a:extLst>
              </a:tr>
              <a:tr h="21037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9298" marR="5536" marT="5536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$660</a:t>
                      </a:r>
                      <a:endParaRPr lang="en-US" sz="1200" b="0" i="0" u="none" strike="noStrike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28506"/>
                  </a:ext>
                </a:extLst>
              </a:tr>
              <a:tr h="210370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187630"/>
                  </a:ext>
                </a:extLst>
              </a:tr>
              <a:tr h="2103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</a:rPr>
                        <a:t>$1,660</a:t>
                      </a:r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36" marR="5536" marT="5536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3073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391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6903D-BDAD-E49A-5525-A189F414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well status:  7/2/24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CE1B38B-871D-F3CE-C659-ADC142127E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044955"/>
              </p:ext>
            </p:extLst>
          </p:nvPr>
        </p:nvGraphicFramePr>
        <p:xfrm>
          <a:off x="838200" y="1825625"/>
          <a:ext cx="10515600" cy="4504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449">
                  <a:extLst>
                    <a:ext uri="{9D8B030D-6E8A-4147-A177-3AD203B41FA5}">
                      <a16:colId xmlns:a16="http://schemas.microsoft.com/office/drawing/2014/main" val="1547998218"/>
                    </a:ext>
                  </a:extLst>
                </a:gridCol>
                <a:gridCol w="2204581">
                  <a:extLst>
                    <a:ext uri="{9D8B030D-6E8A-4147-A177-3AD203B41FA5}">
                      <a16:colId xmlns:a16="http://schemas.microsoft.com/office/drawing/2014/main" val="1165855727"/>
                    </a:ext>
                  </a:extLst>
                </a:gridCol>
                <a:gridCol w="1102291">
                  <a:extLst>
                    <a:ext uri="{9D8B030D-6E8A-4147-A177-3AD203B41FA5}">
                      <a16:colId xmlns:a16="http://schemas.microsoft.com/office/drawing/2014/main" val="3191208973"/>
                    </a:ext>
                  </a:extLst>
                </a:gridCol>
                <a:gridCol w="6531279">
                  <a:extLst>
                    <a:ext uri="{9D8B030D-6E8A-4147-A177-3AD203B41FA5}">
                      <a16:colId xmlns:a16="http://schemas.microsoft.com/office/drawing/2014/main" val="357797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75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Narcissa/Ginger 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3,299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19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1,351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Pipe break by Narcissa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63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 new box and wiring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Lower Figtree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9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Clove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5,049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to remove plumbing from new well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938"/>
                  </a:ext>
                </a:extLst>
              </a:tr>
              <a:tr h="42564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  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Need to remove plumbing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9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 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2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Beach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5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Figtree </a:t>
                      </a:r>
                      <a:r>
                        <a:rPr lang="en-US" dirty="0" err="1"/>
                        <a:t>Cul</a:t>
                      </a:r>
                      <a:r>
                        <a:rPr lang="en-US" dirty="0"/>
                        <a:t> de sac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2,975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Pumping rate low, Investigating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00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Bean 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13,035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97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Upper Ginger Root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 to replace 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076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396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1170-853D-90F5-2E7A-2C988F4C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well status</a:t>
            </a:r>
          </a:p>
        </p:txBody>
      </p:sp>
      <p:graphicFrame>
        <p:nvGraphicFramePr>
          <p:cNvPr id="3" name="Content Placeholder 4">
            <a:extLst>
              <a:ext uri="{FF2B5EF4-FFF2-40B4-BE49-F238E27FC236}">
                <a16:creationId xmlns:a16="http://schemas.microsoft.com/office/drawing/2014/main" id="{7422E0EA-104A-99E1-5CCE-B8289490E9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7920021"/>
              </p:ext>
            </p:extLst>
          </p:nvPr>
        </p:nvGraphicFramePr>
        <p:xfrm>
          <a:off x="926926" y="1825625"/>
          <a:ext cx="10426874" cy="45118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562">
                  <a:extLst>
                    <a:ext uri="{9D8B030D-6E8A-4147-A177-3AD203B41FA5}">
                      <a16:colId xmlns:a16="http://schemas.microsoft.com/office/drawing/2014/main" val="1547998218"/>
                    </a:ext>
                  </a:extLst>
                </a:gridCol>
                <a:gridCol w="2229633">
                  <a:extLst>
                    <a:ext uri="{9D8B030D-6E8A-4147-A177-3AD203B41FA5}">
                      <a16:colId xmlns:a16="http://schemas.microsoft.com/office/drawing/2014/main" val="1165855727"/>
                    </a:ext>
                  </a:extLst>
                </a:gridCol>
                <a:gridCol w="964504">
                  <a:extLst>
                    <a:ext uri="{9D8B030D-6E8A-4147-A177-3AD203B41FA5}">
                      <a16:colId xmlns:a16="http://schemas.microsoft.com/office/drawing/2014/main" val="3191208973"/>
                    </a:ext>
                  </a:extLst>
                </a:gridCol>
                <a:gridCol w="6481175">
                  <a:extLst>
                    <a:ext uri="{9D8B030D-6E8A-4147-A177-3AD203B41FA5}">
                      <a16:colId xmlns:a16="http://schemas.microsoft.com/office/drawing/2014/main" val="3577973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675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King/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15,730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Multiple line breaks, revising flex joint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199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Vanderlip</a:t>
                      </a:r>
                      <a:r>
                        <a:rPr lang="en-US" dirty="0"/>
                        <a:t>/Narcissa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1,608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Investigating low production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63668"/>
                  </a:ext>
                </a:extLst>
              </a:tr>
              <a:tr h="43768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Petak</a:t>
                      </a:r>
                      <a:r>
                        <a:rPr lang="en-US" dirty="0"/>
                        <a:t>/</a:t>
                      </a:r>
                      <a:r>
                        <a:rPr lang="en-US" dirty="0" err="1"/>
                        <a:t>Sweetbay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Problem with pump or check valves, investigating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576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Just stopped working, investigating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692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Olmsted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Leak in drainage 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177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Beach School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4,022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939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Olmsted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5,372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5422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Sweetbay</a:t>
                      </a:r>
                      <a:r>
                        <a:rPr lang="en-US" dirty="0"/>
                        <a:t>/Yamaguchi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25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Narcissa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Zelhart</a:t>
                      </a:r>
                      <a:r>
                        <a:rPr lang="en-US" dirty="0"/>
                        <a:t> fixing drain line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0004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Narcissa/Altamira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Sheared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697320"/>
                  </a:ext>
                </a:extLst>
              </a:tr>
              <a:tr h="23500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Narcissa/Hunter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19,173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076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6017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35201</TotalTime>
  <Words>664</Words>
  <Application>Microsoft Office PowerPoint</Application>
  <PresentationFormat>Widescreen</PresentationFormat>
  <Paragraphs>193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 Narrow</vt:lpstr>
      <vt:lpstr>Arial</vt:lpstr>
      <vt:lpstr>Calibri</vt:lpstr>
      <vt:lpstr>Calibri Light</vt:lpstr>
      <vt:lpstr>Office Theme</vt:lpstr>
      <vt:lpstr>     ACLAD Status  7/8/2024</vt:lpstr>
      <vt:lpstr>     ACLAD Status  7/8/2024</vt:lpstr>
      <vt:lpstr>Fast Track Loan Project List</vt:lpstr>
      <vt:lpstr>Individual well status:  7/2/24</vt:lpstr>
      <vt:lpstr>Individual well status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120</cp:revision>
  <dcterms:created xsi:type="dcterms:W3CDTF">2021-09-08T16:58:12Z</dcterms:created>
  <dcterms:modified xsi:type="dcterms:W3CDTF">2024-07-07T22:38:08Z</dcterms:modified>
</cp:coreProperties>
</file>