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6" r:id="rId2"/>
    <p:sldId id="299" r:id="rId3"/>
    <p:sldId id="300" r:id="rId4"/>
    <p:sldId id="305" r:id="rId5"/>
    <p:sldId id="306" r:id="rId6"/>
    <p:sldId id="30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57A7B-958F-46A6-8E37-2A1C724AD03D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D02BA5-687B-48FB-B413-CE5DAD693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355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2BA5-687B-48FB-B413-CE5DAD6936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06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D02BA5-687B-48FB-B413-CE5DAD69364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80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2173B-5E5F-41B9-9B11-A24A207CF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04F90B-924C-480C-B2CB-E1BC146748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FAC83-7D43-4919-99F5-9A53AB2D4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E6974-20F8-4635-A842-99907044C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3A601-F585-4A03-889C-6E40E664C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01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BBDA2-8869-4E2E-A1BC-53087A82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10AF1-7856-4B4D-9D61-690FAA159D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C128A-857F-4D83-A839-0A5840B7B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1DF56-409C-499B-833D-340AD41FB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77BF4-9BC5-41EF-ACDD-3BF26B02B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168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231D7F-9E71-4A6F-ACF5-28D628CE77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1346F5-7419-433F-88E3-5872B46116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B2409-C079-4506-A66E-2A92B98C1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3D317-702D-40BB-AD1E-5844C4676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6E7AD-DBB4-42DC-A7D2-CDE7EDC3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3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42A23-C574-48AE-BB12-2E52A52B1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634AC-4EF7-49D6-8914-6241D8759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80D65-02F9-4A09-A1D4-CC7309224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27059-48FA-414F-B7E7-5268789B6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D4EB66-9EE1-4496-880C-91B08AE5C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4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3E88C-1FA0-4A02-9BDF-DD3B15597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45838F-BD58-4203-83BF-2C63E77D8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83F84-6D88-4389-B370-845AF8D47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4ACC6-44A0-4B27-A177-8E3DC1635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22E4CE-2766-4B68-BA0F-11A88611F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60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AACD4-B345-421A-B8ED-2414CDDB1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1A185-43EA-4D3C-AD09-A47E408B8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0B96AE-91C6-449B-8A7C-DB21D605B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A4FCCC-8B45-44D3-9EC2-96782B84B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0BAA71-D9AC-4BA1-B4A2-AF44340C1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673E6-5AF4-422C-8D37-4C8BBE9CA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50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2DFF4-DC62-4489-B767-18C11709F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2E1F1F-BE33-4C37-AA50-13AFB6E0B4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E3A8A2-F277-4EDD-AE4E-9F26243373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3CC345-1924-42F0-91BE-DD558A9695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BAF1FDE-BB96-45EF-90FF-49ADAEBE30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7C3D16-0A2B-4C06-B8AF-B83899F9C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F6E73F-BE00-4978-9C09-E74E980A8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EE95EC-E301-48FA-B6B4-FEFD9A442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7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FF1B1-DCE8-4DB3-8DCB-7486E8F32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CC357F-AED2-45C1-8954-0B1E7E0C8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BE0388-580D-49B1-B688-4F6C86A31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0076D4-9AE2-41B9-9155-7B328202A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2DD77D-E48D-47BB-8C0D-31E30A044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3A0B75-B62B-4673-BD5A-792BC633E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EF00DB-ACFB-4E00-8ED0-75BF601DE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64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EB5F0-EF05-4B53-984B-8A775B5B9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F52F8-B744-45C6-96C8-3E219302C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DD0E58-82E1-4C2A-BE15-9B2CE6F34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D165E8-42DA-4974-A461-48701FAAF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1237CF-B3DA-40D4-B33B-4EBB2F366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50D86B-BABD-42DD-8352-B1DA51CDE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95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44CF8-654D-49B1-9798-3DD760B50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6E8A16-F0B9-4876-B0C3-5829ED35F0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784906-D005-4E34-AE3B-BBB068CB2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7668A6-E10F-4FF3-9E6B-F14A1B52D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00AE-A0A4-4A0E-9597-F620A4EE01CC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F0CC58-6623-4749-87C3-766593E9A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BFAEB0-19DE-4BD6-8D71-088F23A5C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81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1F5736-48A1-45A1-8E4B-F3DA2B5D5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7002E0-4C45-4BAF-B10D-6B47BEB05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49E57-9ABC-4C85-A3F5-088BB2ECF7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E00AE-A0A4-4A0E-9597-F620A4EE01CC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2D850-79F7-429A-A659-6E0C4A3342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3FA58-C151-426A-9D24-5BC5858818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3C509-92D9-47F0-9A25-502394880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7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562AE-91C5-4142-A3A3-5F7534CAA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7575" y="126566"/>
            <a:ext cx="10515600" cy="999466"/>
          </a:xfrm>
        </p:spPr>
        <p:txBody>
          <a:bodyPr/>
          <a:lstStyle/>
          <a:p>
            <a:r>
              <a:rPr lang="en-US" dirty="0"/>
              <a:t>     ACLAD Status		</a:t>
            </a:r>
            <a:r>
              <a:rPr lang="en-US" sz="3200" dirty="0"/>
              <a:t>9/9/2024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5796788-73FC-4BBE-B7BC-A6AD0DF2102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14596" y="1123354"/>
            <a:ext cx="5375359" cy="58431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>
                <a:solidFill>
                  <a:srgbClr val="222222"/>
                </a:solidFill>
                <a:latin typeface="Arial" panose="020B0604020202020204" pitchFamily="34" charset="0"/>
              </a:rPr>
              <a:t>Maintenance</a:t>
            </a:r>
          </a:p>
          <a:p>
            <a:pPr lvl="1"/>
            <a:r>
              <a:rPr lang="en-US" sz="1400" b="1" dirty="0">
                <a:solidFill>
                  <a:srgbClr val="222222"/>
                </a:solidFill>
                <a:latin typeface="Arial" panose="020B0604020202020204" pitchFamily="34" charset="0"/>
              </a:rPr>
              <a:t>10 wells operational on generators, 7 wells sheared, 2 wells need various repairs  (No Change)</a:t>
            </a:r>
          </a:p>
          <a:p>
            <a:pPr lvl="1"/>
            <a:r>
              <a:rPr lang="en-US" sz="1400" b="1" dirty="0">
                <a:solidFill>
                  <a:srgbClr val="222222"/>
                </a:solidFill>
                <a:latin typeface="Arial" panose="020B0604020202020204" pitchFamily="34" charset="0"/>
              </a:rPr>
              <a:t>Installed 9 Generators</a:t>
            </a:r>
          </a:p>
          <a:p>
            <a:pPr lvl="2"/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Large propane tanks installed</a:t>
            </a:r>
          </a:p>
          <a:p>
            <a:pPr lvl="2"/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Thank you to the Generator Team (turn on/off)</a:t>
            </a:r>
          </a:p>
          <a:p>
            <a:pPr lvl="1"/>
            <a:r>
              <a:rPr lang="en-US" sz="1400" b="1" dirty="0">
                <a:solidFill>
                  <a:srgbClr val="222222"/>
                </a:solidFill>
                <a:latin typeface="Arial" panose="020B0604020202020204" pitchFamily="34" charset="0"/>
              </a:rPr>
              <a:t> Repaired multiple drain system breaks</a:t>
            </a:r>
          </a:p>
          <a:p>
            <a:pPr lvl="2"/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Average 1-2 per week </a:t>
            </a:r>
          </a:p>
          <a:p>
            <a:pPr lvl="2"/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</a:rPr>
              <a:t>Some wells turned off for repairs</a:t>
            </a:r>
          </a:p>
          <a:p>
            <a:r>
              <a:rPr lang="en-US" sz="1800" b="1" dirty="0"/>
              <a:t>Kelvin Canyon</a:t>
            </a:r>
          </a:p>
          <a:p>
            <a:pPr lvl="1"/>
            <a:r>
              <a:rPr lang="en-US" sz="1600" b="1" dirty="0" err="1"/>
              <a:t>J.Lowe</a:t>
            </a:r>
            <a:r>
              <a:rPr lang="en-US" sz="1600" b="1" dirty="0"/>
              <a:t> donated 2 - 600 gal tanks for clarifier and to provide system input pressure into WW 15</a:t>
            </a:r>
          </a:p>
          <a:p>
            <a:pPr lvl="1"/>
            <a:r>
              <a:rPr lang="en-US" sz="1600" b="1" dirty="0"/>
              <a:t>Need volunteer to help plumbing into WW 15</a:t>
            </a:r>
          </a:p>
          <a:p>
            <a:r>
              <a:rPr lang="en-US" sz="1800" b="1" dirty="0"/>
              <a:t>Surface Drainage</a:t>
            </a:r>
          </a:p>
          <a:p>
            <a:pPr lvl="1"/>
            <a:r>
              <a:rPr lang="en-US" sz="1600" b="1" dirty="0"/>
              <a:t>Met with Hout and Malcolm </a:t>
            </a:r>
            <a:r>
              <a:rPr lang="en-US" sz="1600" b="1" dirty="0" err="1"/>
              <a:t>on“Winterization</a:t>
            </a:r>
            <a:r>
              <a:rPr lang="en-US" sz="1600" b="1" dirty="0"/>
              <a:t> Plan”</a:t>
            </a:r>
          </a:p>
          <a:p>
            <a:pPr lvl="2"/>
            <a:r>
              <a:rPr lang="en-US" sz="1200" b="1" dirty="0"/>
              <a:t>Grading of Altamira Canyon fissures started</a:t>
            </a:r>
          </a:p>
          <a:p>
            <a:pPr lvl="1"/>
            <a:r>
              <a:rPr lang="en-US" sz="1600" b="1" dirty="0"/>
              <a:t>High priority projects:</a:t>
            </a:r>
          </a:p>
          <a:p>
            <a:pPr marL="914400" lvl="2" indent="0">
              <a:buNone/>
            </a:pPr>
            <a:r>
              <a:rPr lang="en-US" sz="1400" b="1" dirty="0"/>
              <a:t>Narcissa </a:t>
            </a:r>
            <a:r>
              <a:rPr lang="en-US" sz="1400" b="1" dirty="0" err="1"/>
              <a:t>atPBRC</a:t>
            </a:r>
            <a:endParaRPr lang="en-US" sz="1400" b="1" dirty="0"/>
          </a:p>
          <a:p>
            <a:pPr marL="914400" lvl="2" indent="0">
              <a:buNone/>
            </a:pPr>
            <a:r>
              <a:rPr lang="en-US" sz="1400" b="1" dirty="0"/>
              <a:t>Upper Narcissa to Ginger Root</a:t>
            </a:r>
          </a:p>
          <a:p>
            <a:pPr marL="914400" lvl="2" indent="0">
              <a:buNone/>
            </a:pPr>
            <a:r>
              <a:rPr lang="en-US" sz="1400" b="1" dirty="0"/>
              <a:t>Narcissa/Cinnamon</a:t>
            </a:r>
          </a:p>
          <a:p>
            <a:pPr marL="914400" lvl="2" indent="0">
              <a:buNone/>
            </a:pPr>
            <a:r>
              <a:rPr lang="en-US" sz="1400" b="1" dirty="0"/>
              <a:t>Figtree </a:t>
            </a:r>
            <a:r>
              <a:rPr lang="en-US" sz="1400" b="1" dirty="0" err="1"/>
              <a:t>cul</a:t>
            </a:r>
            <a:r>
              <a:rPr lang="en-US" sz="1400" b="1" dirty="0"/>
              <a:t> de sac</a:t>
            </a:r>
          </a:p>
          <a:p>
            <a:pPr marL="914400" lvl="2" indent="0">
              <a:buNone/>
            </a:pPr>
            <a:r>
              <a:rPr lang="en-US" sz="1400" b="1" dirty="0" err="1"/>
              <a:t>Vanderlip</a:t>
            </a:r>
            <a:r>
              <a:rPr lang="en-US" sz="1400" b="1" dirty="0"/>
              <a:t> Dr.</a:t>
            </a:r>
          </a:p>
        </p:txBody>
      </p:sp>
      <p:sp>
        <p:nvSpPr>
          <p:cNvPr id="3" name="Content Placeholder 6">
            <a:extLst>
              <a:ext uri="{FF2B5EF4-FFF2-40B4-BE49-F238E27FC236}">
                <a16:creationId xmlns:a16="http://schemas.microsoft.com/office/drawing/2014/main" id="{6BFF1209-5127-C52C-8224-35053A253CA9}"/>
              </a:ext>
            </a:extLst>
          </p:cNvPr>
          <p:cNvSpPr txBox="1">
            <a:spLocks/>
          </p:cNvSpPr>
          <p:nvPr/>
        </p:nvSpPr>
        <p:spPr>
          <a:xfrm>
            <a:off x="6895206" y="2203643"/>
            <a:ext cx="4456553" cy="59965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800" b="1" dirty="0"/>
          </a:p>
          <a:p>
            <a:pPr marL="457200" lvl="1" indent="0">
              <a:buNone/>
            </a:pPr>
            <a:r>
              <a:rPr lang="en-US" sz="1400" b="1" dirty="0">
                <a:solidFill>
                  <a:srgbClr val="222222"/>
                </a:solidFill>
                <a:latin typeface="Arial" panose="020B0604020202020204" pitchFamily="34" charset="0"/>
              </a:rPr>
              <a:t> </a:t>
            </a:r>
            <a:endParaRPr lang="en-US" sz="14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6299B89-8C1C-681A-54F3-AE1928A7FE3D}"/>
              </a:ext>
            </a:extLst>
          </p:cNvPr>
          <p:cNvSpPr txBox="1"/>
          <p:nvPr/>
        </p:nvSpPr>
        <p:spPr>
          <a:xfrm>
            <a:off x="9667411" y="5476026"/>
            <a:ext cx="1385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View looking</a:t>
            </a:r>
          </a:p>
          <a:p>
            <a:r>
              <a:rPr lang="en-US" dirty="0">
                <a:solidFill>
                  <a:schemeClr val="bg1"/>
                </a:solidFill>
              </a:rPr>
              <a:t>Down WW 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512B9B-79CC-4F50-755A-300F1DA118D8}"/>
              </a:ext>
            </a:extLst>
          </p:cNvPr>
          <p:cNvSpPr txBox="1"/>
          <p:nvPr/>
        </p:nvSpPr>
        <p:spPr>
          <a:xfrm>
            <a:off x="6184178" y="1123354"/>
            <a:ext cx="6093912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/>
              <a:t>Other Activities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Bore hole drilling near WW9 to assess Deep Water Well feasibility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/>
              <a:t>Need volunteer to help with Cal OES fuel reimbursement application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222222"/>
                </a:solidFill>
                <a:latin typeface="Arial" panose="020B0604020202020204" pitchFamily="34" charset="0"/>
              </a:rPr>
              <a:t>5-11 wells need solar power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b="1" dirty="0"/>
              <a:t>24/7 wells need ~36 panels and ~45 Kah Batteries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b="1" dirty="0"/>
              <a:t>Looking into DC pumps with daytime only operation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b="1" dirty="0"/>
              <a:t>Need volunteer to coordinate for ACLAD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4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222222"/>
                </a:solidFill>
                <a:latin typeface="Arial" panose="020B0604020202020204" pitchFamily="34" charset="0"/>
              </a:rPr>
              <a:t>Detailed well status follows</a:t>
            </a:r>
          </a:p>
        </p:txBody>
      </p:sp>
    </p:spTree>
    <p:extLst>
      <p:ext uri="{BB962C8B-B14F-4D97-AF65-F5344CB8AC3E}">
        <p14:creationId xmlns:p14="http://schemas.microsoft.com/office/powerpoint/2010/main" val="2641301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6903D-BDAD-E49A-5525-A189F4149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Individual well status:  					10/14/24    </a:t>
            </a:r>
            <a:br>
              <a:rPr lang="en-US" sz="3600" dirty="0"/>
            </a:br>
            <a:r>
              <a:rPr lang="en-US" sz="3600" dirty="0"/>
              <a:t>						</a:t>
            </a:r>
            <a:r>
              <a:rPr lang="en-US" sz="2800" b="1" dirty="0">
                <a:solidFill>
                  <a:srgbClr val="FF0000"/>
                </a:solidFill>
              </a:rPr>
              <a:t>Total Last Week 74,504 + WW 10</a:t>
            </a:r>
            <a:endParaRPr lang="en-US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CE1B38B-871D-F3CE-C659-ADC142127E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1407381"/>
              </p:ext>
            </p:extLst>
          </p:nvPr>
        </p:nvGraphicFramePr>
        <p:xfrm>
          <a:off x="838200" y="1917930"/>
          <a:ext cx="10515600" cy="47258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449">
                  <a:extLst>
                    <a:ext uri="{9D8B030D-6E8A-4147-A177-3AD203B41FA5}">
                      <a16:colId xmlns:a16="http://schemas.microsoft.com/office/drawing/2014/main" val="1547998218"/>
                    </a:ext>
                  </a:extLst>
                </a:gridCol>
                <a:gridCol w="2204581">
                  <a:extLst>
                    <a:ext uri="{9D8B030D-6E8A-4147-A177-3AD203B41FA5}">
                      <a16:colId xmlns:a16="http://schemas.microsoft.com/office/drawing/2014/main" val="1165855727"/>
                    </a:ext>
                  </a:extLst>
                </a:gridCol>
                <a:gridCol w="1102291">
                  <a:extLst>
                    <a:ext uri="{9D8B030D-6E8A-4147-A177-3AD203B41FA5}">
                      <a16:colId xmlns:a16="http://schemas.microsoft.com/office/drawing/2014/main" val="3191208973"/>
                    </a:ext>
                  </a:extLst>
                </a:gridCol>
                <a:gridCol w="6531279">
                  <a:extLst>
                    <a:ext uri="{9D8B030D-6E8A-4147-A177-3AD203B41FA5}">
                      <a16:colId xmlns:a16="http://schemas.microsoft.com/office/drawing/2014/main" val="3577973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GPD*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4675653"/>
                  </a:ext>
                </a:extLst>
              </a:tr>
              <a:tr h="33379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1"/>
                          </a:solidFill>
                        </a:rPr>
                        <a:t>Narcissa/Ginger Root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11,754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Generator Installed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199681"/>
                  </a:ext>
                </a:extLst>
              </a:tr>
              <a:tr h="37185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Lower Narcissa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Sheared, pump stuck in casing,  Will look into alternative pumps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63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Figtree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Generator Installed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6576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Lower Figtree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Sheared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692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Clove Tree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4,392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Generator Installed,</a:t>
                      </a:r>
                    </a:p>
                    <a:p>
                      <a:r>
                        <a:rPr lang="en-US" dirty="0"/>
                        <a:t>Need to remove plumbing from new well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177938"/>
                  </a:ext>
                </a:extLst>
              </a:tr>
              <a:tr h="3814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Mid Narcissa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Sheared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395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Mid </a:t>
                      </a:r>
                      <a:r>
                        <a:rPr lang="en-US" dirty="0" err="1"/>
                        <a:t>Sweetbay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Sheared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422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Beach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 Power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25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Figtree </a:t>
                      </a:r>
                      <a:r>
                        <a:rPr lang="en-US" dirty="0" err="1"/>
                        <a:t>Cul</a:t>
                      </a:r>
                      <a:r>
                        <a:rPr lang="en-US" dirty="0"/>
                        <a:t> de sac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???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Generator Installed, Pumping water,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Needs new meter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004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Bean 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 Power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8697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Upper Ginger Root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16,200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Generator Installed, </a:t>
                      </a:r>
                      <a:r>
                        <a:rPr lang="en-US" dirty="0"/>
                        <a:t>Meter replaced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076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396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31170-853D-90F5-2E7A-2C988F4C3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well status			 10/14/24</a:t>
            </a:r>
          </a:p>
        </p:txBody>
      </p:sp>
      <p:graphicFrame>
        <p:nvGraphicFramePr>
          <p:cNvPr id="3" name="Content Placeholder 4">
            <a:extLst>
              <a:ext uri="{FF2B5EF4-FFF2-40B4-BE49-F238E27FC236}">
                <a16:creationId xmlns:a16="http://schemas.microsoft.com/office/drawing/2014/main" id="{7422E0EA-104A-99E1-5CCE-B8289490E95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9318240"/>
              </p:ext>
            </p:extLst>
          </p:nvPr>
        </p:nvGraphicFramePr>
        <p:xfrm>
          <a:off x="882563" y="1474896"/>
          <a:ext cx="10426874" cy="4709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1562">
                  <a:extLst>
                    <a:ext uri="{9D8B030D-6E8A-4147-A177-3AD203B41FA5}">
                      <a16:colId xmlns:a16="http://schemas.microsoft.com/office/drawing/2014/main" val="1547998218"/>
                    </a:ext>
                  </a:extLst>
                </a:gridCol>
                <a:gridCol w="2229633">
                  <a:extLst>
                    <a:ext uri="{9D8B030D-6E8A-4147-A177-3AD203B41FA5}">
                      <a16:colId xmlns:a16="http://schemas.microsoft.com/office/drawing/2014/main" val="1165855727"/>
                    </a:ext>
                  </a:extLst>
                </a:gridCol>
                <a:gridCol w="964504">
                  <a:extLst>
                    <a:ext uri="{9D8B030D-6E8A-4147-A177-3AD203B41FA5}">
                      <a16:colId xmlns:a16="http://schemas.microsoft.com/office/drawing/2014/main" val="3191208973"/>
                    </a:ext>
                  </a:extLst>
                </a:gridCol>
                <a:gridCol w="6481175">
                  <a:extLst>
                    <a:ext uri="{9D8B030D-6E8A-4147-A177-3AD203B41FA5}">
                      <a16:colId xmlns:a16="http://schemas.microsoft.com/office/drawing/2014/main" val="3577973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GPD*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4675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King/</a:t>
                      </a:r>
                      <a:r>
                        <a:rPr lang="en-US" dirty="0" err="1"/>
                        <a:t>Sweetbay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15,151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Generator Installed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199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Vanderlip</a:t>
                      </a:r>
                      <a:r>
                        <a:rPr lang="en-US" dirty="0"/>
                        <a:t>/Narcissa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Generator Installed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63668"/>
                  </a:ext>
                </a:extLst>
              </a:tr>
              <a:tr h="59895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Petak</a:t>
                      </a:r>
                      <a:r>
                        <a:rPr lang="en-US" dirty="0"/>
                        <a:t>/</a:t>
                      </a:r>
                      <a:r>
                        <a:rPr lang="en-US" dirty="0" err="1"/>
                        <a:t>Sweetbay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Generator Installed</a:t>
                      </a:r>
                    </a:p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Sheared,  Water level 26’.  Installed surface pump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6576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Thyme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5,832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Working on sewer generator,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Replaced pump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6926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Olmsted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 Power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177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Beach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 Power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395635"/>
                  </a:ext>
                </a:extLst>
              </a:tr>
              <a:tr h="35034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Olmsted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No Power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4227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Sweetbay</a:t>
                      </a:r>
                      <a:r>
                        <a:rPr lang="en-US" dirty="0"/>
                        <a:t>/Yamaguchi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Sheared Planning to redrill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25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End of Narcissa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Need to install generator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00048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Narcissa/Altamira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Sheared  Installing surface pump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8697320"/>
                  </a:ext>
                </a:extLst>
              </a:tr>
              <a:tr h="23500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Narcissa/Hunter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6,517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Generator Installed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60764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6017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EBC40-21A4-0A8C-28E0-4F8E87D80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4239"/>
            <a:ext cx="10515600" cy="1325563"/>
          </a:xfrm>
        </p:spPr>
        <p:txBody>
          <a:bodyPr/>
          <a:lstStyle/>
          <a:p>
            <a:r>
              <a:rPr lang="en-US" dirty="0"/>
              <a:t>Budget/Spending/RPV Fast Track Loan</a:t>
            </a:r>
          </a:p>
        </p:txBody>
      </p:sp>
      <p:sp>
        <p:nvSpPr>
          <p:cNvPr id="3" name="Content Placeholder 6">
            <a:extLst>
              <a:ext uri="{FF2B5EF4-FFF2-40B4-BE49-F238E27FC236}">
                <a16:creationId xmlns:a16="http://schemas.microsoft.com/office/drawing/2014/main" id="{377D15EB-68C5-6230-E853-2FC1182573C9}"/>
              </a:ext>
            </a:extLst>
          </p:cNvPr>
          <p:cNvSpPr txBox="1">
            <a:spLocks/>
          </p:cNvSpPr>
          <p:nvPr/>
        </p:nvSpPr>
        <p:spPr>
          <a:xfrm>
            <a:off x="358137" y="1940646"/>
            <a:ext cx="5095606" cy="1926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222222"/>
                </a:solidFill>
                <a:latin typeface="Arial" panose="020B0604020202020204" pitchFamily="34" charset="0"/>
              </a:rPr>
              <a:t>ACLAD 24/25 Budget</a:t>
            </a:r>
          </a:p>
          <a:p>
            <a:pPr lvl="1"/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2 New wells		$250K</a:t>
            </a:r>
          </a:p>
          <a:p>
            <a:pPr lvl="1"/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Maintenance		$130K 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</a:rPr>
              <a:t>($200K?)</a:t>
            </a:r>
          </a:p>
          <a:p>
            <a:pPr lvl="1"/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Electric		$36K  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</a:rPr>
              <a:t>($120K Propane?)</a:t>
            </a:r>
          </a:p>
          <a:p>
            <a:pPr lvl="1"/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Reserve		$100K</a:t>
            </a:r>
          </a:p>
          <a:p>
            <a:pPr lvl="1"/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Admin, consultants </a:t>
            </a:r>
            <a:r>
              <a:rPr lang="en-US" sz="1200" b="1" dirty="0" err="1">
                <a:solidFill>
                  <a:srgbClr val="222222"/>
                </a:solidFill>
                <a:latin typeface="Arial" panose="020B0604020202020204" pitchFamily="34" charset="0"/>
              </a:rPr>
              <a:t>etc</a:t>
            </a:r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	$52K</a:t>
            </a:r>
          </a:p>
          <a:p>
            <a:pPr lvl="1"/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Contingency		$30</a:t>
            </a:r>
          </a:p>
          <a:p>
            <a:pPr lvl="1"/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Adopted Budget	$598,000</a:t>
            </a:r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DA89936F-A6C8-E947-0947-60D387B28223}"/>
              </a:ext>
            </a:extLst>
          </p:cNvPr>
          <p:cNvSpPr txBox="1">
            <a:spLocks/>
          </p:cNvSpPr>
          <p:nvPr/>
        </p:nvSpPr>
        <p:spPr>
          <a:xfrm>
            <a:off x="6846024" y="1940646"/>
            <a:ext cx="3843749" cy="3934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222222"/>
                </a:solidFill>
                <a:latin typeface="Arial" panose="020B0604020202020204" pitchFamily="34" charset="0"/>
              </a:rPr>
              <a:t>RPV Fast Track Loan     $1.6 M</a:t>
            </a:r>
          </a:p>
          <a:p>
            <a:pPr lvl="1"/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Altamira </a:t>
            </a:r>
            <a:r>
              <a:rPr lang="en-US" sz="1200" b="1" dirty="0" err="1">
                <a:solidFill>
                  <a:srgbClr val="222222"/>
                </a:solidFill>
                <a:latin typeface="Arial" panose="020B0604020202020204" pitchFamily="34" charset="0"/>
              </a:rPr>
              <a:t>Cyn</a:t>
            </a:r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 Planning</a:t>
            </a:r>
          </a:p>
          <a:p>
            <a:pPr lvl="1"/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Drainage Improvement</a:t>
            </a:r>
          </a:p>
          <a:p>
            <a:pPr lvl="2"/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Narcissa at PBRC</a:t>
            </a:r>
          </a:p>
          <a:p>
            <a:pPr lvl="2"/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Upper Narcissa to Ginger Root</a:t>
            </a:r>
          </a:p>
          <a:p>
            <a:pPr lvl="2"/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Narcissa at Cinnamon</a:t>
            </a:r>
          </a:p>
          <a:p>
            <a:pPr lvl="2"/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Cinnamon at Ride-to-Fly</a:t>
            </a:r>
          </a:p>
          <a:p>
            <a:pPr lvl="2"/>
            <a:r>
              <a:rPr lang="en-US" sz="1200" b="1" dirty="0" err="1">
                <a:solidFill>
                  <a:srgbClr val="222222"/>
                </a:solidFill>
                <a:latin typeface="Arial" panose="020B0604020202020204" pitchFamily="34" charset="0"/>
              </a:rPr>
              <a:t>Vanderlip</a:t>
            </a:r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 Dr</a:t>
            </a:r>
          </a:p>
          <a:p>
            <a:pPr lvl="2"/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Figtree</a:t>
            </a:r>
          </a:p>
          <a:p>
            <a:pPr lvl="2"/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Misc.</a:t>
            </a:r>
          </a:p>
          <a:p>
            <a:pPr lvl="2"/>
            <a:endParaRPr lang="en-US" sz="1200" b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1"/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System Improvement</a:t>
            </a:r>
          </a:p>
          <a:p>
            <a:pPr lvl="2"/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4 New Dewatering Wells</a:t>
            </a:r>
          </a:p>
          <a:p>
            <a:pPr lvl="2"/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Above ground drainage with flex joints</a:t>
            </a:r>
          </a:p>
          <a:p>
            <a:pPr lvl="2"/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System Optimization</a:t>
            </a:r>
            <a:r>
              <a:rPr lang="en-US" sz="800" b="1" dirty="0">
                <a:solidFill>
                  <a:srgbClr val="222222"/>
                </a:solidFill>
                <a:latin typeface="Arial" panose="020B0604020202020204" pitchFamily="34" charset="0"/>
              </a:rPr>
              <a:t>	</a:t>
            </a:r>
          </a:p>
          <a:p>
            <a:pPr lvl="1"/>
            <a:endParaRPr lang="en-US" sz="1200" b="1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550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8ACC05-9540-1C47-8574-1887D6BB55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E5954-4622-11E9-D705-EF95A11C3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4239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Budget/Spending/RPV Fast Track Loan</a:t>
            </a:r>
            <a:br>
              <a:rPr lang="en-US" dirty="0"/>
            </a:br>
            <a:r>
              <a:rPr lang="en-US" sz="3200" b="1" dirty="0"/>
              <a:t>Preliminary Recommendations Discussion</a:t>
            </a:r>
            <a:endParaRPr lang="en-US" b="1" dirty="0"/>
          </a:p>
        </p:txBody>
      </p:sp>
      <p:sp>
        <p:nvSpPr>
          <p:cNvPr id="3" name="Content Placeholder 6">
            <a:extLst>
              <a:ext uri="{FF2B5EF4-FFF2-40B4-BE49-F238E27FC236}">
                <a16:creationId xmlns:a16="http://schemas.microsoft.com/office/drawing/2014/main" id="{F4B0A068-0179-DF87-F4DE-B12004C7DAAD}"/>
              </a:ext>
            </a:extLst>
          </p:cNvPr>
          <p:cNvSpPr txBox="1">
            <a:spLocks/>
          </p:cNvSpPr>
          <p:nvPr/>
        </p:nvSpPr>
        <p:spPr>
          <a:xfrm>
            <a:off x="358137" y="1940646"/>
            <a:ext cx="5095606" cy="21564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222222"/>
                </a:solidFill>
                <a:latin typeface="Arial" panose="020B0604020202020204" pitchFamily="34" charset="0"/>
              </a:rPr>
              <a:t>ACLAD 24/25 Budget</a:t>
            </a:r>
          </a:p>
          <a:p>
            <a:pPr lvl="1"/>
            <a:r>
              <a:rPr lang="en-US" sz="1200" b="1" strike="sngStrike" dirty="0">
                <a:solidFill>
                  <a:srgbClr val="222222"/>
                </a:solidFill>
                <a:latin typeface="Arial" panose="020B0604020202020204" pitchFamily="34" charset="0"/>
              </a:rPr>
              <a:t>2 New wells		$250K</a:t>
            </a:r>
          </a:p>
          <a:p>
            <a:pPr lvl="1"/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Maintenance		$130K 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</a:rPr>
              <a:t>($200K?)</a:t>
            </a:r>
          </a:p>
          <a:p>
            <a:pPr lvl="1"/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Electric		$36K  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</a:rPr>
              <a:t>($120K Propane?)</a:t>
            </a:r>
          </a:p>
          <a:p>
            <a:pPr lvl="1"/>
            <a:r>
              <a:rPr lang="en-US" sz="1200" b="1" strike="sngStrike" dirty="0">
                <a:solidFill>
                  <a:srgbClr val="222222"/>
                </a:solidFill>
                <a:latin typeface="Arial" panose="020B0604020202020204" pitchFamily="34" charset="0"/>
              </a:rPr>
              <a:t>Reserve		$100K</a:t>
            </a:r>
          </a:p>
          <a:p>
            <a:pPr lvl="1"/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Admin, consultants </a:t>
            </a:r>
            <a:r>
              <a:rPr lang="en-US" sz="1200" b="1" dirty="0" err="1">
                <a:solidFill>
                  <a:srgbClr val="222222"/>
                </a:solidFill>
                <a:latin typeface="Arial" panose="020B0604020202020204" pitchFamily="34" charset="0"/>
              </a:rPr>
              <a:t>etc</a:t>
            </a:r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	$52K</a:t>
            </a:r>
          </a:p>
          <a:p>
            <a:pPr lvl="1"/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Contingency		$30</a:t>
            </a:r>
          </a:p>
          <a:p>
            <a:pPr lvl="1"/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Adopted Budget	$598,000</a:t>
            </a:r>
            <a:endParaRPr lang="en-US" sz="600" b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1"/>
            <a:r>
              <a:rPr lang="en-US" sz="600" b="1" dirty="0">
                <a:solidFill>
                  <a:srgbClr val="FF0000"/>
                </a:solidFill>
                <a:latin typeface="Arial" panose="020B0604020202020204" pitchFamily="34" charset="0"/>
              </a:rPr>
              <a:t>                                                                                               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</a:rPr>
              <a:t>+$215,000</a:t>
            </a:r>
          </a:p>
        </p:txBody>
      </p:sp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0C56C3A2-369C-1D1F-C30E-54CC3986623E}"/>
              </a:ext>
            </a:extLst>
          </p:cNvPr>
          <p:cNvSpPr txBox="1">
            <a:spLocks/>
          </p:cNvSpPr>
          <p:nvPr/>
        </p:nvSpPr>
        <p:spPr>
          <a:xfrm>
            <a:off x="5548165" y="2009472"/>
            <a:ext cx="6285697" cy="4267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trike="sngStrike" dirty="0">
                <a:solidFill>
                  <a:srgbClr val="222222"/>
                </a:solidFill>
                <a:latin typeface="Arial" panose="020B0604020202020204" pitchFamily="34" charset="0"/>
              </a:rPr>
              <a:t>RPV Fast Track Loan     $1.6 M  </a:t>
            </a:r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</a:rPr>
              <a:t>Refuse most or all of loan</a:t>
            </a:r>
          </a:p>
          <a:p>
            <a:pPr lvl="1"/>
            <a:r>
              <a:rPr lang="en-US" sz="1200" b="1" strike="sngStrike" dirty="0">
                <a:solidFill>
                  <a:srgbClr val="222222"/>
                </a:solidFill>
                <a:latin typeface="Arial" panose="020B0604020202020204" pitchFamily="34" charset="0"/>
              </a:rPr>
              <a:t>Altamira </a:t>
            </a:r>
            <a:r>
              <a:rPr lang="en-US" sz="1200" b="1" strike="sngStrike" dirty="0" err="1">
                <a:solidFill>
                  <a:srgbClr val="222222"/>
                </a:solidFill>
                <a:latin typeface="Arial" panose="020B0604020202020204" pitchFamily="34" charset="0"/>
              </a:rPr>
              <a:t>Cyn</a:t>
            </a:r>
            <a:r>
              <a:rPr lang="en-US" sz="1200" b="1" strike="sngStrike" dirty="0">
                <a:solidFill>
                  <a:srgbClr val="222222"/>
                </a:solidFill>
                <a:latin typeface="Arial" panose="020B0604020202020204" pitchFamily="34" charset="0"/>
              </a:rPr>
              <a:t> Planning</a:t>
            </a:r>
          </a:p>
          <a:p>
            <a:pPr lvl="1"/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Drainage Improvement</a:t>
            </a:r>
          </a:p>
          <a:p>
            <a:pPr lvl="2"/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</a:rPr>
              <a:t>Narcissa at PBRC  $40K </a:t>
            </a:r>
            <a:r>
              <a:rPr lang="en-US" sz="1200" b="1" dirty="0">
                <a:latin typeface="Arial" panose="020B0604020202020204" pitchFamily="34" charset="0"/>
              </a:rPr>
              <a:t>(Retention tank and Trash Pump)</a:t>
            </a:r>
          </a:p>
          <a:p>
            <a:pPr lvl="2"/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</a:rPr>
              <a:t>Upper Narcissa to Ginger Root  $10K  </a:t>
            </a:r>
            <a:r>
              <a:rPr lang="en-US" sz="1200" b="1" dirty="0">
                <a:latin typeface="Arial" panose="020B0604020202020204" pitchFamily="34" charset="0"/>
              </a:rPr>
              <a:t>(~12” HDPE Pipe from Narcissa)</a:t>
            </a:r>
          </a:p>
          <a:p>
            <a:pPr lvl="2"/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</a:rPr>
              <a:t>Narcissa at Cinnamon $30K  </a:t>
            </a:r>
            <a:r>
              <a:rPr lang="en-US" sz="1200" b="1" dirty="0">
                <a:latin typeface="Arial" panose="020B0604020202020204" pitchFamily="34" charset="0"/>
              </a:rPr>
              <a:t>(Fill and 12” Pipe at </a:t>
            </a:r>
            <a:r>
              <a:rPr lang="en-US" sz="1200" b="1" dirty="0" err="1">
                <a:latin typeface="Arial" panose="020B0604020202020204" pitchFamily="34" charset="0"/>
              </a:rPr>
              <a:t>Cinn</a:t>
            </a:r>
            <a:r>
              <a:rPr lang="en-US" sz="1200" b="1" dirty="0">
                <a:latin typeface="Arial" panose="020B0604020202020204" pitchFamily="34" charset="0"/>
              </a:rPr>
              <a:t>, 24” pipe Nar.)</a:t>
            </a:r>
          </a:p>
          <a:p>
            <a:pPr lvl="2"/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Cinnamon at Ride-to-Fly</a:t>
            </a:r>
          </a:p>
          <a:p>
            <a:pPr lvl="2"/>
            <a:r>
              <a:rPr lang="en-US" sz="1200" b="1" dirty="0" err="1">
                <a:solidFill>
                  <a:srgbClr val="FF0000"/>
                </a:solidFill>
                <a:latin typeface="Arial" panose="020B0604020202020204" pitchFamily="34" charset="0"/>
              </a:rPr>
              <a:t>Vanderlip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</a:rPr>
              <a:t> Dr  $20K </a:t>
            </a:r>
            <a:r>
              <a:rPr lang="en-US" sz="1200" b="1" dirty="0">
                <a:latin typeface="Arial" panose="020B0604020202020204" pitchFamily="34" charset="0"/>
              </a:rPr>
              <a:t>(Curbing on SW side to drain to Narcissa storm drain</a:t>
            </a:r>
          </a:p>
          <a:p>
            <a:pPr lvl="2"/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</a:rPr>
              <a:t>Figtree $25K </a:t>
            </a:r>
            <a:r>
              <a:rPr lang="en-US" sz="1200" b="1" dirty="0">
                <a:latin typeface="Arial" panose="020B0604020202020204" pitchFamily="34" charset="0"/>
              </a:rPr>
              <a:t>(repair culvert and direct water flow thru </a:t>
            </a:r>
            <a:r>
              <a:rPr lang="en-US" sz="1200" b="1" dirty="0" err="1">
                <a:latin typeface="Arial" panose="020B0604020202020204" pitchFamily="34" charset="0"/>
              </a:rPr>
              <a:t>cul</a:t>
            </a:r>
            <a:r>
              <a:rPr lang="en-US" sz="1200" b="1" dirty="0">
                <a:latin typeface="Arial" panose="020B0604020202020204" pitchFamily="34" charset="0"/>
              </a:rPr>
              <a:t> de sac)</a:t>
            </a:r>
          </a:p>
          <a:p>
            <a:pPr lvl="2"/>
            <a:endParaRPr lang="en-US" sz="1200" b="1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pPr lvl="1"/>
            <a:r>
              <a:rPr lang="en-US" sz="1200" b="1" dirty="0">
                <a:solidFill>
                  <a:srgbClr val="222222"/>
                </a:solidFill>
                <a:latin typeface="Arial" panose="020B0604020202020204" pitchFamily="34" charset="0"/>
              </a:rPr>
              <a:t>System Improvement</a:t>
            </a:r>
          </a:p>
          <a:p>
            <a:pPr lvl="2"/>
            <a:r>
              <a:rPr lang="en-US" sz="1200" b="1" strike="sngStrike" dirty="0">
                <a:solidFill>
                  <a:srgbClr val="222222"/>
                </a:solidFill>
                <a:latin typeface="Arial" panose="020B0604020202020204" pitchFamily="34" charset="0"/>
              </a:rPr>
              <a:t>4 New Dewatering Wells</a:t>
            </a:r>
          </a:p>
          <a:p>
            <a:pPr lvl="2"/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</a:rPr>
              <a:t>Above ground drainage with flex joints $25K </a:t>
            </a:r>
            <a:r>
              <a:rPr lang="en-US" sz="1200" b="1" dirty="0">
                <a:latin typeface="Arial" panose="020B0604020202020204" pitchFamily="34" charset="0"/>
              </a:rPr>
              <a:t>(install above ground pipe at WW13 to Cinnamon, Tootle to PVDS)</a:t>
            </a:r>
          </a:p>
          <a:p>
            <a:pPr lvl="2"/>
            <a:r>
              <a:rPr lang="en-US" sz="1200" b="1" strike="sngStrike" dirty="0">
                <a:solidFill>
                  <a:srgbClr val="222222"/>
                </a:solidFill>
                <a:latin typeface="Arial" panose="020B0604020202020204" pitchFamily="34" charset="0"/>
              </a:rPr>
              <a:t>System Optimization</a:t>
            </a:r>
          </a:p>
          <a:p>
            <a:pPr lvl="2"/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</a:rPr>
              <a:t>Solar and Batteries  $ 10K – $40 K per well</a:t>
            </a:r>
            <a:r>
              <a:rPr lang="en-US" sz="800" b="1" dirty="0">
                <a:solidFill>
                  <a:srgbClr val="222222"/>
                </a:solidFill>
                <a:latin typeface="Arial" panose="020B0604020202020204" pitchFamily="34" charset="0"/>
              </a:rPr>
              <a:t>	</a:t>
            </a:r>
          </a:p>
          <a:p>
            <a:pPr lvl="1"/>
            <a:endParaRPr lang="en-US" sz="1200" b="1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EFBA4DAC-0B08-B38D-CCF0-4DC30A97A985}"/>
              </a:ext>
            </a:extLst>
          </p:cNvPr>
          <p:cNvSpPr txBox="1">
            <a:spLocks/>
          </p:cNvSpPr>
          <p:nvPr/>
        </p:nvSpPr>
        <p:spPr>
          <a:xfrm>
            <a:off x="838200" y="4659266"/>
            <a:ext cx="5095606" cy="1235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rgbClr val="FF0000"/>
                </a:solidFill>
                <a:latin typeface="Arial" panose="020B0604020202020204" pitchFamily="34" charset="0"/>
              </a:rPr>
              <a:t>RPV Winterization and DDW Plan, CC 10/1/24</a:t>
            </a:r>
          </a:p>
          <a:p>
            <a:pPr lvl="1"/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</a:rPr>
              <a:t>Drill 4-5 Deep De-watering Wells near ocean</a:t>
            </a:r>
          </a:p>
          <a:p>
            <a:pPr lvl="1"/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</a:rPr>
              <a:t>Grade, Fill, and line upper Altamira Canyon at fissures</a:t>
            </a:r>
          </a:p>
          <a:p>
            <a:pPr lvl="1"/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</a:rPr>
              <a:t>Fill fissures above  Upper Cinnamon</a:t>
            </a:r>
          </a:p>
          <a:p>
            <a:pPr lvl="1"/>
            <a:endParaRPr lang="en-US" sz="1200" b="1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577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7FFE5-F518-5280-4238-2214C92AB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320441" cy="1325563"/>
          </a:xfrm>
        </p:spPr>
        <p:txBody>
          <a:bodyPr/>
          <a:lstStyle/>
          <a:p>
            <a:r>
              <a:rPr lang="en-US" dirty="0"/>
              <a:t>Solar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E06F2-825F-CEDC-3CE5-FA6035457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320441" cy="4667246"/>
          </a:xfrm>
        </p:spPr>
        <p:txBody>
          <a:bodyPr/>
          <a:lstStyle/>
          <a:p>
            <a:r>
              <a:rPr lang="en-US" sz="1800" b="1" dirty="0"/>
              <a:t>Working on design for Solar/Battery power</a:t>
            </a:r>
          </a:p>
          <a:p>
            <a:r>
              <a:rPr lang="en-US" sz="1800" b="1" dirty="0"/>
              <a:t>Full time well uses ~36 solar panels + $20K battery</a:t>
            </a:r>
          </a:p>
          <a:p>
            <a:r>
              <a:rPr lang="en-US" sz="1800" b="1" dirty="0"/>
              <a:t>May need to change pumps to DC</a:t>
            </a:r>
          </a:p>
          <a:p>
            <a:r>
              <a:rPr lang="en-US" sz="1800" b="1" dirty="0"/>
              <a:t>Only running the wells during the day does not require batteries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5654840-06F7-22BB-15FC-E50AC1DB2D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716380"/>
              </p:ext>
            </p:extLst>
          </p:nvPr>
        </p:nvGraphicFramePr>
        <p:xfrm>
          <a:off x="4411846" y="365125"/>
          <a:ext cx="7593555" cy="6153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428">
                  <a:extLst>
                    <a:ext uri="{9D8B030D-6E8A-4147-A177-3AD203B41FA5}">
                      <a16:colId xmlns:a16="http://schemas.microsoft.com/office/drawing/2014/main" val="3089297871"/>
                    </a:ext>
                  </a:extLst>
                </a:gridCol>
                <a:gridCol w="2135687">
                  <a:extLst>
                    <a:ext uri="{9D8B030D-6E8A-4147-A177-3AD203B41FA5}">
                      <a16:colId xmlns:a16="http://schemas.microsoft.com/office/drawing/2014/main" val="1146285557"/>
                    </a:ext>
                  </a:extLst>
                </a:gridCol>
                <a:gridCol w="711896">
                  <a:extLst>
                    <a:ext uri="{9D8B030D-6E8A-4147-A177-3AD203B41FA5}">
                      <a16:colId xmlns:a16="http://schemas.microsoft.com/office/drawing/2014/main" val="3357305904"/>
                    </a:ext>
                  </a:extLst>
                </a:gridCol>
                <a:gridCol w="711896">
                  <a:extLst>
                    <a:ext uri="{9D8B030D-6E8A-4147-A177-3AD203B41FA5}">
                      <a16:colId xmlns:a16="http://schemas.microsoft.com/office/drawing/2014/main" val="614307258"/>
                    </a:ext>
                  </a:extLst>
                </a:gridCol>
                <a:gridCol w="3544648">
                  <a:extLst>
                    <a:ext uri="{9D8B030D-6E8A-4147-A177-3AD203B41FA5}">
                      <a16:colId xmlns:a16="http://schemas.microsoft.com/office/drawing/2014/main" val="1929338940"/>
                    </a:ext>
                  </a:extLst>
                </a:gridCol>
              </a:tblGrid>
              <a:tr h="31128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WW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Location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Priority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On %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Comments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54288272"/>
                  </a:ext>
                </a:extLst>
              </a:tr>
              <a:tr h="2761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Narcissa/Ginger Root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Possible Solar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85536913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Lower Narcissa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Sheared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10059968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Figtree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B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Generator or SCE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37229803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Lower Figtree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Sheared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00136524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Clove Tree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B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Possible Solar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27893800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Mid Narcissa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Sheared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07651277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Mid Sweetbay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B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Possible Solar or Generator near lift station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2329826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Beach School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Possible Solar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83029089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Figtree Cul de sac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50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Generator or SCE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21273924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Bean Field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Solar or SCE (no generator because of access)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96003019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Upper Ginger Root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A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100</a:t>
                      </a:r>
                      <a:endParaRPr lang="en-US" sz="1400" b="0" i="0" u="none" strike="noStrike">
                        <a:solidFill>
                          <a:srgbClr val="FF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Generator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52065507"/>
                  </a:ext>
                </a:extLst>
              </a:tr>
              <a:tr h="27612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King/Sweetbay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Generator, Possible solar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66078522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Vanderlip/Narcissa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Generator or SCE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34658010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Petak/Sweetbay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100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Generator or SCE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964980689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Thyme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B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Generator near lift station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47250107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Olmsted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Possible Solar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79184786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19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Beach School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Possible Solar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961063878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Olmsted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50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Possible Solar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77243255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21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Sweetbay/Yamaguchi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B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Possible Solar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717784298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22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End of Narcissa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B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20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Possible Solar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9663936"/>
                  </a:ext>
                </a:extLst>
              </a:tr>
              <a:tr h="24567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23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>
                          <a:effectLst/>
                        </a:rPr>
                        <a:t>Narcissa/Altamira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Sheared  Installing surface pump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87197251"/>
                  </a:ext>
                </a:extLst>
              </a:tr>
              <a:tr h="2655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24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Narcissa/Hunter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100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u="none" strike="noStrike" dirty="0">
                          <a:effectLst/>
                        </a:rPr>
                        <a:t>Generator or SCE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971507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09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49219</TotalTime>
  <Words>974</Words>
  <Application>Microsoft Office PowerPoint</Application>
  <PresentationFormat>Widescreen</PresentationFormat>
  <Paragraphs>297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Arial</vt:lpstr>
      <vt:lpstr>Calibri</vt:lpstr>
      <vt:lpstr>Calibri Light</vt:lpstr>
      <vt:lpstr>Office Theme</vt:lpstr>
      <vt:lpstr>     ACLAD Status  9/9/2024</vt:lpstr>
      <vt:lpstr>Individual well status:       10/14/24           Total Last Week 74,504 + WW 10</vt:lpstr>
      <vt:lpstr>Individual well status    10/14/24</vt:lpstr>
      <vt:lpstr>Budget/Spending/RPV Fast Track Loan</vt:lpstr>
      <vt:lpstr>Budget/Spending/RPV Fast Track Loan Preliminary Recommendations Discussion</vt:lpstr>
      <vt:lpstr>Solar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Leon, Claire</dc:creator>
  <cp:lastModifiedBy>Colleen Miller ACLAD</cp:lastModifiedBy>
  <cp:revision>140</cp:revision>
  <dcterms:created xsi:type="dcterms:W3CDTF">2021-09-08T16:58:12Z</dcterms:created>
  <dcterms:modified xsi:type="dcterms:W3CDTF">2024-10-15T15:51:15Z</dcterms:modified>
</cp:coreProperties>
</file>