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98" r:id="rId2"/>
    <p:sldId id="296" r:id="rId3"/>
    <p:sldId id="256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-82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Gordon\Documents\ACLAD\Meter%20Readings\ACLAD%20Production%20Data%202022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lineChart>
        <c:grouping val="standard"/>
        <c:ser>
          <c:idx val="0"/>
          <c:order val="0"/>
          <c:tx>
            <c:strRef>
              <c:f>'Data Summary GPD'!$B$1:$B$2</c:f>
              <c:strCache>
                <c:ptCount val="2"/>
                <c:pt idx="0">
                  <c:v>Narcissa/Gingerroot</c:v>
                </c:pt>
                <c:pt idx="1">
                  <c:v>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GPD'!$A$3:$A$20</c:f>
              <c:numCache>
                <c:formatCode>[$-409]d\-mmm</c:formatCode>
                <c:ptCount val="18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</c:numCache>
            </c:numRef>
          </c:cat>
          <c:val>
            <c:numRef>
              <c:f>'Data Summary GPD'!$B$3:$B$20</c:f>
              <c:numCache>
                <c:formatCode>#,##0</c:formatCode>
                <c:ptCount val="18"/>
                <c:pt idx="0">
                  <c:v>20863.071428571424</c:v>
                </c:pt>
                <c:pt idx="1">
                  <c:v>21829.571428571424</c:v>
                </c:pt>
                <c:pt idx="2">
                  <c:v>13171.428571428571</c:v>
                </c:pt>
                <c:pt idx="3">
                  <c:v>7020</c:v>
                </c:pt>
                <c:pt idx="4">
                  <c:v>17153.333333333328</c:v>
                </c:pt>
                <c:pt idx="5">
                  <c:v>6381.4285714285725</c:v>
                </c:pt>
                <c:pt idx="6">
                  <c:v>0</c:v>
                </c:pt>
                <c:pt idx="7">
                  <c:v>20680</c:v>
                </c:pt>
                <c:pt idx="8">
                  <c:v>17455.652173913044</c:v>
                </c:pt>
                <c:pt idx="9">
                  <c:v>17178.571428571424</c:v>
                </c:pt>
                <c:pt idx="10">
                  <c:v>19208.571428571424</c:v>
                </c:pt>
                <c:pt idx="11">
                  <c:v>18492.857142857138</c:v>
                </c:pt>
                <c:pt idx="12">
                  <c:v>17631.428571428572</c:v>
                </c:pt>
                <c:pt idx="13">
                  <c:v>17214.285714285717</c:v>
                </c:pt>
                <c:pt idx="14">
                  <c:v>16892.857142857138</c:v>
                </c:pt>
                <c:pt idx="15">
                  <c:v>5751.4285714285725</c:v>
                </c:pt>
                <c:pt idx="16">
                  <c:v>0</c:v>
                </c:pt>
                <c:pt idx="17">
                  <c:v>14332.142857142861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F4E-4D8A-A01F-1C194D0956A2}"/>
            </c:ext>
          </c:extLst>
        </c:ser>
        <c:ser>
          <c:idx val="1"/>
          <c:order val="1"/>
          <c:tx>
            <c:strRef>
              <c:f>'Data Summary GPD'!$C$1:$C$2</c:f>
              <c:strCache>
                <c:ptCount val="2"/>
                <c:pt idx="0">
                  <c:v>lower Narcissa</c:v>
                </c:pt>
                <c:pt idx="1">
                  <c:v>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GPD'!$A$3:$A$20</c:f>
              <c:numCache>
                <c:formatCode>[$-409]d\-mmm</c:formatCode>
                <c:ptCount val="18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</c:numCache>
            </c:numRef>
          </c:cat>
          <c:val>
            <c:numRef>
              <c:f>'Data Summary GPD'!$C$3:$C$20</c:f>
              <c:numCache>
                <c:formatCode>#,##0</c:formatCode>
                <c:ptCount val="18"/>
                <c:pt idx="0">
                  <c:v>5108.5714285714294</c:v>
                </c:pt>
                <c:pt idx="1">
                  <c:v>5004.2857142857147</c:v>
                </c:pt>
                <c:pt idx="2">
                  <c:v>5014.2857142857147</c:v>
                </c:pt>
                <c:pt idx="3">
                  <c:v>4977.1428571428569</c:v>
                </c:pt>
                <c:pt idx="4">
                  <c:v>5526.6666666666697</c:v>
                </c:pt>
                <c:pt idx="5">
                  <c:v>5100</c:v>
                </c:pt>
                <c:pt idx="6">
                  <c:v>5948.5714285714294</c:v>
                </c:pt>
                <c:pt idx="7">
                  <c:v>2051.4285714285711</c:v>
                </c:pt>
                <c:pt idx="8">
                  <c:v>4944.2857142857147</c:v>
                </c:pt>
                <c:pt idx="9">
                  <c:v>4351.4285714285725</c:v>
                </c:pt>
                <c:pt idx="10">
                  <c:v>4140</c:v>
                </c:pt>
                <c:pt idx="11">
                  <c:v>3998.5714285714294</c:v>
                </c:pt>
                <c:pt idx="12">
                  <c:v>4207.1428571428569</c:v>
                </c:pt>
                <c:pt idx="13">
                  <c:v>4230</c:v>
                </c:pt>
                <c:pt idx="14">
                  <c:v>4600</c:v>
                </c:pt>
                <c:pt idx="15">
                  <c:v>4925.7142857142844</c:v>
                </c:pt>
                <c:pt idx="16">
                  <c:v>5088.5714285714294</c:v>
                </c:pt>
                <c:pt idx="17">
                  <c:v>5815.7142857142844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F4E-4D8A-A01F-1C194D0956A2}"/>
            </c:ext>
          </c:extLst>
        </c:ser>
        <c:ser>
          <c:idx val="2"/>
          <c:order val="2"/>
          <c:tx>
            <c:strRef>
              <c:f>'Data Summary GPD'!$D$1:$D$2</c:f>
              <c:strCache>
                <c:ptCount val="2"/>
                <c:pt idx="0">
                  <c:v>Beanfield</c:v>
                </c:pt>
                <c:pt idx="1">
                  <c:v>11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GPD'!$A$3:$A$20</c:f>
              <c:numCache>
                <c:formatCode>[$-409]d\-mmm</c:formatCode>
                <c:ptCount val="18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</c:numCache>
            </c:numRef>
          </c:cat>
          <c:val>
            <c:numRef>
              <c:f>'Data Summary GPD'!$D$3:$D$20</c:f>
              <c:numCache>
                <c:formatCode>#,##0</c:formatCode>
                <c:ptCount val="18"/>
                <c:pt idx="0">
                  <c:v>11344.714285714288</c:v>
                </c:pt>
                <c:pt idx="1">
                  <c:v>11402.571428571431</c:v>
                </c:pt>
                <c:pt idx="2">
                  <c:v>11142.857142857143</c:v>
                </c:pt>
                <c:pt idx="3">
                  <c:v>10955</c:v>
                </c:pt>
                <c:pt idx="4">
                  <c:v>10805</c:v>
                </c:pt>
                <c:pt idx="5">
                  <c:v>10871.571428571431</c:v>
                </c:pt>
                <c:pt idx="6">
                  <c:v>11198.714285714288</c:v>
                </c:pt>
                <c:pt idx="7">
                  <c:v>9065.7391304347821</c:v>
                </c:pt>
                <c:pt idx="8">
                  <c:v>11665.428571428571</c:v>
                </c:pt>
                <c:pt idx="9">
                  <c:v>11014</c:v>
                </c:pt>
                <c:pt idx="10">
                  <c:v>11916.857142857143</c:v>
                </c:pt>
                <c:pt idx="11">
                  <c:v>0</c:v>
                </c:pt>
                <c:pt idx="12">
                  <c:v>23839.857142857138</c:v>
                </c:pt>
                <c:pt idx="13">
                  <c:v>11733.285714285712</c:v>
                </c:pt>
                <c:pt idx="14">
                  <c:v>11093.142857142861</c:v>
                </c:pt>
                <c:pt idx="15">
                  <c:v>11144.857142857143</c:v>
                </c:pt>
                <c:pt idx="16">
                  <c:v>11435.857142857143</c:v>
                </c:pt>
                <c:pt idx="17">
                  <c:v>15162.285714285712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F4E-4D8A-A01F-1C194D0956A2}"/>
            </c:ext>
          </c:extLst>
        </c:ser>
        <c:ser>
          <c:idx val="3"/>
          <c:order val="3"/>
          <c:tx>
            <c:strRef>
              <c:f>'Data Summary GPD'!$E$1:$E$2</c:f>
              <c:strCache>
                <c:ptCount val="2"/>
                <c:pt idx="0">
                  <c:v>upper Gingerroot</c:v>
                </c:pt>
                <c:pt idx="1">
                  <c:v>12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GPD'!$A$3:$A$20</c:f>
              <c:numCache>
                <c:formatCode>[$-409]d\-mmm</c:formatCode>
                <c:ptCount val="18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</c:numCache>
            </c:numRef>
          </c:cat>
          <c:val>
            <c:numRef>
              <c:f>'Data Summary GPD'!$E$3:$E$20</c:f>
              <c:numCache>
                <c:formatCode>#,##0</c:formatCode>
                <c:ptCount val="18"/>
                <c:pt idx="0">
                  <c:v>17531.428571428572</c:v>
                </c:pt>
                <c:pt idx="1">
                  <c:v>17685.714285714294</c:v>
                </c:pt>
                <c:pt idx="2">
                  <c:v>16897.857142857138</c:v>
                </c:pt>
                <c:pt idx="3">
                  <c:v>14955.714285714288</c:v>
                </c:pt>
                <c:pt idx="4">
                  <c:v>20133.333333333328</c:v>
                </c:pt>
                <c:pt idx="5">
                  <c:v>16454.285714285717</c:v>
                </c:pt>
                <c:pt idx="6">
                  <c:v>15795.714285714288</c:v>
                </c:pt>
                <c:pt idx="7">
                  <c:v>17100.869565217392</c:v>
                </c:pt>
                <c:pt idx="8">
                  <c:v>17227.142857142859</c:v>
                </c:pt>
                <c:pt idx="9">
                  <c:v>16504.285714285717</c:v>
                </c:pt>
                <c:pt idx="10">
                  <c:v>17342.857142857138</c:v>
                </c:pt>
                <c:pt idx="11">
                  <c:v>17265.714285714294</c:v>
                </c:pt>
                <c:pt idx="12">
                  <c:v>17342.857142857138</c:v>
                </c:pt>
                <c:pt idx="13">
                  <c:v>17018.571428571424</c:v>
                </c:pt>
                <c:pt idx="14">
                  <c:v>13750</c:v>
                </c:pt>
                <c:pt idx="15">
                  <c:v>0</c:v>
                </c:pt>
                <c:pt idx="16">
                  <c:v>12902.857142857143</c:v>
                </c:pt>
                <c:pt idx="17">
                  <c:v>27915.714285714294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F4E-4D8A-A01F-1C194D0956A2}"/>
            </c:ext>
          </c:extLst>
        </c:ser>
        <c:ser>
          <c:idx val="4"/>
          <c:order val="4"/>
          <c:tx>
            <c:strRef>
              <c:f>'Data Summary GPD'!$F$1:$F$2</c:f>
              <c:strCache>
                <c:ptCount val="2"/>
                <c:pt idx="0">
                  <c:v>King/Sweetbay</c:v>
                </c:pt>
                <c:pt idx="1">
                  <c:v>13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GPD'!$A$3:$A$20</c:f>
              <c:numCache>
                <c:formatCode>[$-409]d\-mmm</c:formatCode>
                <c:ptCount val="18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</c:numCache>
            </c:numRef>
          </c:cat>
          <c:val>
            <c:numRef>
              <c:f>'Data Summary GPD'!$F$3:$F$20</c:f>
              <c:numCache>
                <c:formatCode>#,##0</c:formatCode>
                <c:ptCount val="18"/>
                <c:pt idx="0">
                  <c:v>9997.1428571428587</c:v>
                </c:pt>
                <c:pt idx="1">
                  <c:v>10087.142857142861</c:v>
                </c:pt>
                <c:pt idx="2">
                  <c:v>9845</c:v>
                </c:pt>
                <c:pt idx="3">
                  <c:v>7271.25</c:v>
                </c:pt>
                <c:pt idx="4">
                  <c:v>12960</c:v>
                </c:pt>
                <c:pt idx="5">
                  <c:v>9712.8571428571431</c:v>
                </c:pt>
                <c:pt idx="6">
                  <c:v>10105.714285714288</c:v>
                </c:pt>
                <c:pt idx="7">
                  <c:v>3455.652173913044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11943.285714285712</c:v>
                </c:pt>
                <c:pt idx="12">
                  <c:v>2888.1428571428569</c:v>
                </c:pt>
                <c:pt idx="13">
                  <c:v>9184.4285714285688</c:v>
                </c:pt>
                <c:pt idx="14">
                  <c:v>14065.142857142861</c:v>
                </c:pt>
                <c:pt idx="15">
                  <c:v>14014.142857142861</c:v>
                </c:pt>
                <c:pt idx="16">
                  <c:v>14206.428571428571</c:v>
                </c:pt>
                <c:pt idx="17">
                  <c:v>13734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F4E-4D8A-A01F-1C194D0956A2}"/>
            </c:ext>
          </c:extLst>
        </c:ser>
        <c:ser>
          <c:idx val="5"/>
          <c:order val="5"/>
          <c:tx>
            <c:strRef>
              <c:f>'Data Summary GPD'!$G$1:$G$2</c:f>
              <c:strCache>
                <c:ptCount val="2"/>
                <c:pt idx="0">
                  <c:v>Narcissa/Vanderlip</c:v>
                </c:pt>
                <c:pt idx="1">
                  <c:v>15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GPD'!$A$3:$A$20</c:f>
              <c:numCache>
                <c:formatCode>[$-409]d\-mmm</c:formatCode>
                <c:ptCount val="18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</c:numCache>
            </c:numRef>
          </c:cat>
          <c:val>
            <c:numRef>
              <c:f>'Data Summary GPD'!$G$3:$G$20</c:f>
              <c:numCache>
                <c:formatCode>#,##0</c:formatCode>
                <c:ptCount val="18"/>
                <c:pt idx="0">
                  <c:v>1779.5714285714282</c:v>
                </c:pt>
                <c:pt idx="1">
                  <c:v>1750.1428571428571</c:v>
                </c:pt>
                <c:pt idx="2">
                  <c:v>1786.1428571428571</c:v>
                </c:pt>
                <c:pt idx="3">
                  <c:v>3206</c:v>
                </c:pt>
                <c:pt idx="4">
                  <c:v>15472.333333333332</c:v>
                </c:pt>
                <c:pt idx="5">
                  <c:v>13292</c:v>
                </c:pt>
                <c:pt idx="6">
                  <c:v>0</c:v>
                </c:pt>
                <c:pt idx="7">
                  <c:v>12623.652173913042</c:v>
                </c:pt>
                <c:pt idx="8">
                  <c:v>21339.714285714294</c:v>
                </c:pt>
                <c:pt idx="9">
                  <c:v>9467.1428571428587</c:v>
                </c:pt>
                <c:pt idx="10">
                  <c:v>14610.571428571431</c:v>
                </c:pt>
                <c:pt idx="11">
                  <c:v>7789</c:v>
                </c:pt>
                <c:pt idx="12">
                  <c:v>11133.857142857143</c:v>
                </c:pt>
                <c:pt idx="13">
                  <c:v>11659.857142857143</c:v>
                </c:pt>
                <c:pt idx="14">
                  <c:v>11625.857142857143</c:v>
                </c:pt>
                <c:pt idx="15">
                  <c:v>11659.571428571431</c:v>
                </c:pt>
                <c:pt idx="16">
                  <c:v>6749.1428571428569</c:v>
                </c:pt>
                <c:pt idx="17">
                  <c:v>-714.14285714285711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7F4E-4D8A-A01F-1C194D0956A2}"/>
            </c:ext>
          </c:extLst>
        </c:ser>
        <c:ser>
          <c:idx val="6"/>
          <c:order val="6"/>
          <c:tx>
            <c:strRef>
              <c:f>'Data Summary GPD'!$H$1:$H$2</c:f>
              <c:strCache>
                <c:ptCount val="2"/>
                <c:pt idx="0">
                  <c:v>Petak/Sweetbay</c:v>
                </c:pt>
                <c:pt idx="1">
                  <c:v>16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GPD'!$A$3:$A$20</c:f>
              <c:numCache>
                <c:formatCode>[$-409]d\-mmm</c:formatCode>
                <c:ptCount val="18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</c:numCache>
            </c:numRef>
          </c:cat>
          <c:val>
            <c:numRef>
              <c:f>'Data Summary GPD'!$H$3:$H$20</c:f>
              <c:numCache>
                <c:formatCode>#,##0</c:formatCode>
                <c:ptCount val="18"/>
                <c:pt idx="0">
                  <c:v>6590</c:v>
                </c:pt>
                <c:pt idx="1">
                  <c:v>7081.4285714285725</c:v>
                </c:pt>
                <c:pt idx="2">
                  <c:v>9236.4285714285688</c:v>
                </c:pt>
                <c:pt idx="3">
                  <c:v>9235</c:v>
                </c:pt>
                <c:pt idx="4">
                  <c:v>8160</c:v>
                </c:pt>
                <c:pt idx="5">
                  <c:v>12240</c:v>
                </c:pt>
                <c:pt idx="6">
                  <c:v>5170</c:v>
                </c:pt>
                <c:pt idx="7">
                  <c:v>8450.434782608696</c:v>
                </c:pt>
                <c:pt idx="8">
                  <c:v>8801.4285714285688</c:v>
                </c:pt>
                <c:pt idx="9">
                  <c:v>9518.5714285714312</c:v>
                </c:pt>
                <c:pt idx="10">
                  <c:v>11954.285714285712</c:v>
                </c:pt>
                <c:pt idx="11">
                  <c:v>9125.7142857142881</c:v>
                </c:pt>
                <c:pt idx="12">
                  <c:v>8264.2857142857119</c:v>
                </c:pt>
                <c:pt idx="13">
                  <c:v>13804.285714285712</c:v>
                </c:pt>
                <c:pt idx="14">
                  <c:v>7061.4285714285725</c:v>
                </c:pt>
                <c:pt idx="15">
                  <c:v>9941.4285714285688</c:v>
                </c:pt>
                <c:pt idx="16">
                  <c:v>11528.571428571431</c:v>
                </c:pt>
                <c:pt idx="17">
                  <c:v>10561.428571428571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7F4E-4D8A-A01F-1C194D0956A2}"/>
            </c:ext>
          </c:extLst>
        </c:ser>
        <c:ser>
          <c:idx val="7"/>
          <c:order val="7"/>
          <c:tx>
            <c:strRef>
              <c:f>'Data Summary GPD'!$I$1:$I$2</c:f>
              <c:strCache>
                <c:ptCount val="2"/>
                <c:pt idx="0">
                  <c:v>Thyme</c:v>
                </c:pt>
                <c:pt idx="1">
                  <c:v>17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GPD'!$A$3:$A$20</c:f>
              <c:numCache>
                <c:formatCode>[$-409]d\-mmm</c:formatCode>
                <c:ptCount val="18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</c:numCache>
            </c:numRef>
          </c:cat>
          <c:val>
            <c:numRef>
              <c:f>'Data Summary GPD'!$I$3:$I$20</c:f>
              <c:numCache>
                <c:formatCode>#,##0</c:formatCode>
                <c:ptCount val="18"/>
                <c:pt idx="0">
                  <c:v>1267.8571428571427</c:v>
                </c:pt>
                <c:pt idx="1">
                  <c:v>1001.4285714285716</c:v>
                </c:pt>
                <c:pt idx="2">
                  <c:v>952.85714285714289</c:v>
                </c:pt>
                <c:pt idx="3">
                  <c:v>941.25</c:v>
                </c:pt>
                <c:pt idx="4">
                  <c:v>911.66666666666663</c:v>
                </c:pt>
                <c:pt idx="5">
                  <c:v>905.71428571428567</c:v>
                </c:pt>
                <c:pt idx="6">
                  <c:v>990</c:v>
                </c:pt>
                <c:pt idx="7">
                  <c:v>944.34782608695627</c:v>
                </c:pt>
                <c:pt idx="8">
                  <c:v>868.57142857142856</c:v>
                </c:pt>
                <c:pt idx="9">
                  <c:v>857.14285714285711</c:v>
                </c:pt>
                <c:pt idx="10">
                  <c:v>851.42857142857156</c:v>
                </c:pt>
                <c:pt idx="11">
                  <c:v>844.28571428571433</c:v>
                </c:pt>
                <c:pt idx="12">
                  <c:v>857.14285714285711</c:v>
                </c:pt>
                <c:pt idx="13">
                  <c:v>848.57142857142856</c:v>
                </c:pt>
                <c:pt idx="14">
                  <c:v>842.85714285714289</c:v>
                </c:pt>
                <c:pt idx="15">
                  <c:v>835.71428571428567</c:v>
                </c:pt>
                <c:pt idx="16">
                  <c:v>298.28571428571422</c:v>
                </c:pt>
                <c:pt idx="17">
                  <c:v>407.42857142857133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7F4E-4D8A-A01F-1C194D0956A2}"/>
            </c:ext>
          </c:extLst>
        </c:ser>
        <c:ser>
          <c:idx val="8"/>
          <c:order val="8"/>
          <c:tx>
            <c:strRef>
              <c:f>'Data Summary GPD'!$J$1:$J$2</c:f>
              <c:strCache>
                <c:ptCount val="2"/>
                <c:pt idx="0">
                  <c:v>End of Narcissa</c:v>
                </c:pt>
                <c:pt idx="1">
                  <c:v>19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GPD'!$A$3:$A$20</c:f>
              <c:numCache>
                <c:formatCode>[$-409]d\-mmm</c:formatCode>
                <c:ptCount val="18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</c:numCache>
            </c:numRef>
          </c:cat>
          <c:val>
            <c:numRef>
              <c:f>'Data Summary GPD'!$J$3:$J$20</c:f>
              <c:numCache>
                <c:formatCode>#,##0</c:formatCode>
                <c:ptCount val="18"/>
                <c:pt idx="0">
                  <c:v>2570.7142857142853</c:v>
                </c:pt>
                <c:pt idx="1">
                  <c:v>2144.2857142857142</c:v>
                </c:pt>
                <c:pt idx="2">
                  <c:v>2108.5714285714294</c:v>
                </c:pt>
                <c:pt idx="3">
                  <c:v>1638.5714285714282</c:v>
                </c:pt>
                <c:pt idx="4">
                  <c:v>1900</c:v>
                </c:pt>
                <c:pt idx="5">
                  <c:v>1427.1428571428571</c:v>
                </c:pt>
                <c:pt idx="6">
                  <c:v>1317.1428571428571</c:v>
                </c:pt>
                <c:pt idx="7">
                  <c:v>1109.5652173913043</c:v>
                </c:pt>
                <c:pt idx="8">
                  <c:v>794.28571428571433</c:v>
                </c:pt>
                <c:pt idx="9">
                  <c:v>580</c:v>
                </c:pt>
                <c:pt idx="10">
                  <c:v>157.14285714285711</c:v>
                </c:pt>
                <c:pt idx="11">
                  <c:v>0</c:v>
                </c:pt>
                <c:pt idx="12">
                  <c:v>0</c:v>
                </c:pt>
                <c:pt idx="13">
                  <c:v>-1.4285714285714286</c:v>
                </c:pt>
                <c:pt idx="14">
                  <c:v>1238.5714285714282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7F4E-4D8A-A01F-1C194D0956A2}"/>
            </c:ext>
          </c:extLst>
        </c:ser>
        <c:ser>
          <c:idx val="9"/>
          <c:order val="9"/>
          <c:tx>
            <c:strRef>
              <c:f>'Data Summary GPD'!$K$1:$K$2</c:f>
              <c:strCache>
                <c:ptCount val="2"/>
                <c:pt idx="0">
                  <c:v>Sweetbay</c:v>
                </c:pt>
                <c:pt idx="1">
                  <c:v>Yamaguchi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GPD'!$A$3:$A$20</c:f>
              <c:numCache>
                <c:formatCode>[$-409]d\-mmm</c:formatCode>
                <c:ptCount val="18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</c:numCache>
            </c:numRef>
          </c:cat>
          <c:val>
            <c:numRef>
              <c:f>'Data Summary GPD'!$K$3:$K$20</c:f>
              <c:numCache>
                <c:formatCode>#,##0</c:formatCode>
                <c:ptCount val="18"/>
                <c:pt idx="0">
                  <c:v>3961.4285714285711</c:v>
                </c:pt>
                <c:pt idx="1">
                  <c:v>3825.7142857142853</c:v>
                </c:pt>
                <c:pt idx="2">
                  <c:v>3851.4285714285711</c:v>
                </c:pt>
                <c:pt idx="3">
                  <c:v>3818.75</c:v>
                </c:pt>
                <c:pt idx="4">
                  <c:v>3618.3333333333348</c:v>
                </c:pt>
                <c:pt idx="5">
                  <c:v>3700</c:v>
                </c:pt>
                <c:pt idx="6">
                  <c:v>3582.8571428571436</c:v>
                </c:pt>
                <c:pt idx="7">
                  <c:v>4266.0869565217399</c:v>
                </c:pt>
                <c:pt idx="8">
                  <c:v>3494.2857142857142</c:v>
                </c:pt>
                <c:pt idx="9">
                  <c:v>3377.1428571428569</c:v>
                </c:pt>
                <c:pt idx="10">
                  <c:v>3431.4285714285711</c:v>
                </c:pt>
                <c:pt idx="11">
                  <c:v>3452.8571428571436</c:v>
                </c:pt>
                <c:pt idx="12">
                  <c:v>3372.8571428571436</c:v>
                </c:pt>
                <c:pt idx="13">
                  <c:v>11984.285714285712</c:v>
                </c:pt>
                <c:pt idx="14">
                  <c:v>23298.571428571424</c:v>
                </c:pt>
                <c:pt idx="15">
                  <c:v>17594.285714285717</c:v>
                </c:pt>
                <c:pt idx="16">
                  <c:v>21542.857142857138</c:v>
                </c:pt>
                <c:pt idx="1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7F4E-4D8A-A01F-1C194D0956A2}"/>
            </c:ext>
          </c:extLst>
        </c:ser>
        <c:ser>
          <c:idx val="10"/>
          <c:order val="10"/>
          <c:tx>
            <c:strRef>
              <c:f>'Data Summary GPD'!$L$1:$L$2</c:f>
              <c:strCache>
                <c:ptCount val="2"/>
                <c:pt idx="0">
                  <c:v>Lower Figtree</c:v>
                </c:pt>
                <c:pt idx="1">
                  <c:v>3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GPD'!$A$3:$A$20</c:f>
              <c:numCache>
                <c:formatCode>[$-409]d\-mmm</c:formatCode>
                <c:ptCount val="18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</c:numCache>
            </c:numRef>
          </c:cat>
          <c:val>
            <c:numRef>
              <c:f>'Data Summary GPD'!$L$3:$L$20</c:f>
              <c:numCache>
                <c:formatCode>#,##0</c:formatCode>
                <c:ptCount val="18"/>
                <c:pt idx="0">
                  <c:v>9602.1428571428587</c:v>
                </c:pt>
                <c:pt idx="1">
                  <c:v>10057.142857142861</c:v>
                </c:pt>
                <c:pt idx="2">
                  <c:v>8330.7142857142881</c:v>
                </c:pt>
                <c:pt idx="3">
                  <c:v>7102.8571428571431</c:v>
                </c:pt>
                <c:pt idx="4">
                  <c:v>7851.6666666666697</c:v>
                </c:pt>
                <c:pt idx="5">
                  <c:v>5637.1428571428569</c:v>
                </c:pt>
                <c:pt idx="6">
                  <c:v>5240</c:v>
                </c:pt>
                <c:pt idx="7">
                  <c:v>3880</c:v>
                </c:pt>
                <c:pt idx="8">
                  <c:v>3845.7142857142853</c:v>
                </c:pt>
                <c:pt idx="9">
                  <c:v>1562.8571428571427</c:v>
                </c:pt>
                <c:pt idx="10">
                  <c:v>0</c:v>
                </c:pt>
                <c:pt idx="11">
                  <c:v>0</c:v>
                </c:pt>
                <c:pt idx="12">
                  <c:v>4302.8571428571431</c:v>
                </c:pt>
                <c:pt idx="13">
                  <c:v>3798.5714285714294</c:v>
                </c:pt>
                <c:pt idx="14">
                  <c:v>1677.1428571428571</c:v>
                </c:pt>
                <c:pt idx="15">
                  <c:v>4504.2857142857147</c:v>
                </c:pt>
                <c:pt idx="16">
                  <c:v>3107.1428571428569</c:v>
                </c:pt>
                <c:pt idx="17">
                  <c:v>2597.1428571428569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7F4E-4D8A-A01F-1C194D0956A2}"/>
            </c:ext>
          </c:extLst>
        </c:ser>
        <c:ser>
          <c:idx val="11"/>
          <c:order val="11"/>
          <c:tx>
            <c:strRef>
              <c:f>'Data Summary GPD'!$M$1:$M$2</c:f>
              <c:strCache>
                <c:ptCount val="2"/>
                <c:pt idx="0">
                  <c:v>Mid Sweetbay</c:v>
                </c:pt>
                <c:pt idx="1">
                  <c:v>8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GPD'!$A$3:$A$20</c:f>
              <c:numCache>
                <c:formatCode>[$-409]d\-mmm</c:formatCode>
                <c:ptCount val="18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</c:numCache>
            </c:numRef>
          </c:cat>
          <c:val>
            <c:numRef>
              <c:f>'Data Summary GPD'!$M$3:$M$20</c:f>
              <c:numCache>
                <c:formatCode>#,##0</c:formatCode>
                <c:ptCount val="18"/>
                <c:pt idx="0">
                  <c:v>-1</c:v>
                </c:pt>
                <c:pt idx="1">
                  <c:v>0</c:v>
                </c:pt>
                <c:pt idx="2">
                  <c:v>2090</c:v>
                </c:pt>
                <c:pt idx="3">
                  <c:v>5720</c:v>
                </c:pt>
                <c:pt idx="4">
                  <c:v>1401.6666666666667</c:v>
                </c:pt>
                <c:pt idx="5">
                  <c:v>1390</c:v>
                </c:pt>
                <c:pt idx="6">
                  <c:v>1397.1428571428571</c:v>
                </c:pt>
                <c:pt idx="7">
                  <c:v>693.91304347826099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7F4E-4D8A-A01F-1C194D0956A2}"/>
            </c:ext>
          </c:extLst>
        </c:ser>
        <c:ser>
          <c:idx val="12"/>
          <c:order val="12"/>
          <c:tx>
            <c:strRef>
              <c:f>'Data Summary GPD'!$N$1:$N$2</c:f>
              <c:strCache>
                <c:ptCount val="2"/>
                <c:pt idx="0">
                  <c:v>Total GPD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GPD'!$A$3:$A$20</c:f>
              <c:numCache>
                <c:formatCode>[$-409]d\-mmm</c:formatCode>
                <c:ptCount val="18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</c:numCache>
            </c:numRef>
          </c:cat>
          <c:val>
            <c:numRef>
              <c:f>'Data Summary GPD'!$N$3:$N$20</c:f>
              <c:numCache>
                <c:formatCode>#,##0</c:formatCode>
                <c:ptCount val="18"/>
                <c:pt idx="0">
                  <c:v>90615.642857142826</c:v>
                </c:pt>
                <c:pt idx="1">
                  <c:v>91869.428571428522</c:v>
                </c:pt>
                <c:pt idx="2">
                  <c:v>84427.571428571435</c:v>
                </c:pt>
                <c:pt idx="3">
                  <c:v>76841.535714285739</c:v>
                </c:pt>
                <c:pt idx="4">
                  <c:v>105894</c:v>
                </c:pt>
                <c:pt idx="5">
                  <c:v>87112.142857142826</c:v>
                </c:pt>
                <c:pt idx="6">
                  <c:v>60745.857142857145</c:v>
                </c:pt>
                <c:pt idx="7">
                  <c:v>84321.68944099381</c:v>
                </c:pt>
                <c:pt idx="8">
                  <c:v>90436.509316770185</c:v>
                </c:pt>
                <c:pt idx="9">
                  <c:v>74411.142857142826</c:v>
                </c:pt>
                <c:pt idx="10">
                  <c:v>83613.142857142826</c:v>
                </c:pt>
                <c:pt idx="11">
                  <c:v>72912.285714285739</c:v>
                </c:pt>
                <c:pt idx="12">
                  <c:v>86164.714285714261</c:v>
                </c:pt>
                <c:pt idx="13">
                  <c:v>85691.857142857159</c:v>
                </c:pt>
                <c:pt idx="14">
                  <c:v>81169.857142857159</c:v>
                </c:pt>
                <c:pt idx="15">
                  <c:v>58272.857142857138</c:v>
                </c:pt>
                <c:pt idx="16">
                  <c:v>62209.714285714283</c:v>
                </c:pt>
                <c:pt idx="17">
                  <c:v>87214.571428571435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7F4E-4D8A-A01F-1C194D0956A2}"/>
            </c:ext>
          </c:extLst>
        </c:ser>
        <c:ser>
          <c:idx val="13"/>
          <c:order val="13"/>
          <c:tx>
            <c:strRef>
              <c:f>'Data Summary GPD'!$O$1:$O$2</c:f>
              <c:strCache>
                <c:ptCount val="2"/>
                <c:pt idx="0">
                  <c:v>PVDS Meter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GPD'!$A$3:$A$20</c:f>
              <c:numCache>
                <c:formatCode>[$-409]d\-mmm</c:formatCode>
                <c:ptCount val="18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</c:numCache>
            </c:numRef>
          </c:cat>
          <c:val>
            <c:numRef>
              <c:f>'Data Summary GPD'!$O$3:$O$20</c:f>
              <c:numCache>
                <c:formatCode>General</c:formatCode>
                <c:ptCount val="18"/>
                <c:pt idx="8" formatCode="#,##0">
                  <c:v>0</c:v>
                </c:pt>
                <c:pt idx="9" formatCode="#,##0">
                  <c:v>64275</c:v>
                </c:pt>
                <c:pt idx="10" formatCode="#,##0">
                  <c:v>76871.428571428536</c:v>
                </c:pt>
                <c:pt idx="11" formatCode="#,##0">
                  <c:v>79685.714285714275</c:v>
                </c:pt>
                <c:pt idx="12" formatCode="#,##0">
                  <c:v>77742.857142857159</c:v>
                </c:pt>
                <c:pt idx="13" formatCode="#,##0">
                  <c:v>81757.142857142826</c:v>
                </c:pt>
                <c:pt idx="14" formatCode="#,##0">
                  <c:v>82585.714285714275</c:v>
                </c:pt>
                <c:pt idx="15" formatCode="#,##0">
                  <c:v>66100</c:v>
                </c:pt>
                <c:pt idx="16" formatCode="#,##0">
                  <c:v>98494.285714285739</c:v>
                </c:pt>
                <c:pt idx="17" formatCode="#,##0">
                  <c:v>92391.428571428536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7F4E-4D8A-A01F-1C194D0956A2}"/>
            </c:ext>
          </c:extLst>
        </c:ser>
        <c:dLbls/>
        <c:marker val="1"/>
        <c:axId val="44345984"/>
        <c:axId val="44364160"/>
      </c:lineChart>
      <c:dateAx>
        <c:axId val="44345984"/>
        <c:scaling>
          <c:orientation val="minMax"/>
        </c:scaling>
        <c:axPos val="b"/>
        <c:numFmt formatCode="[$-409]d\-mmm" sourceLinked="1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364160"/>
        <c:crosses val="autoZero"/>
        <c:auto val="1"/>
        <c:lblOffset val="100"/>
        <c:baseTimeUnit val="days"/>
      </c:dateAx>
      <c:valAx>
        <c:axId val="4436416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345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57A7B-958F-46A6-8E37-2A1C724AD03D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02BA5-687B-48FB-B413-CE5DAD6936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6355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2BA5-687B-48FB-B413-CE5DAD69364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1395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2BA5-687B-48FB-B413-CE5DAD69364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3286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A2173B-5E5F-41B9-9B11-A24A207CF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F04F90B-924C-480C-B2CB-E1BC14674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34FAC83-7D43-4919-99F5-9A53AB2D4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EE6974-20F8-4635-A842-99907044C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923A601-F585-4A03-889C-6E40E664C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5401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BBBDA2-8869-4E2E-A1BC-53087A82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8210AF1-7856-4B4D-9D61-690FAA159D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E5C128A-857F-4D83-A839-0A5840B7B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91DF56-409C-499B-833D-340AD41FB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AD77BF4-9BC5-41EF-ACDD-3BF26B02B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716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B231D7F-9E71-4A6F-ACF5-28D628CE7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51346F5-7419-433F-88E3-5872B4611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AB2409-C079-4506-A66E-2A92B98C1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023D317-702D-40BB-AD1E-5844C4676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8F6E7AD-DBB4-42DC-A7D2-CDE7EDC3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1435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342A23-C574-48AE-BB12-2E52A52B1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8634AC-4EF7-49D6-8914-6241D8759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3980D65-02F9-4A09-A1D4-CC7309224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B27059-48FA-414F-B7E7-5268789B6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1D4EB66-9EE1-4496-880C-91B08AE5C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554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93E88C-1FA0-4A02-9BDF-DD3B15597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145838F-BD58-4203-83BF-2C63E77D8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E683F84-6D88-4389-B370-845AF8D47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44ACC6-44A0-4B27-A177-8E3DC1635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A22E4CE-2766-4B68-BA0F-11A88611F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6760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6AACD4-B345-421A-B8ED-2414CDDB1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61A185-43EA-4D3C-AD09-A47E408B8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C0B96AE-91C6-449B-8A7C-DB21D605B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BA4FCCC-8B45-44D3-9EC2-96782B84B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30BAA71-D9AC-4BA1-B4A2-AF44340C1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01673E6-5AF4-422C-8D37-4C8BBE9CA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9050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52DFF4-DC62-4489-B767-18C11709F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A2E1F1F-BE33-4C37-AA50-13AFB6E0B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3E3A8A2-F277-4EDD-AE4E-9F26243373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73CC345-1924-42F0-91BE-DD558A9695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BAF1FDE-BB96-45EF-90FF-49ADAEBE30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27C3D16-0A2B-4C06-B8AF-B83899F9C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6F6E73F-BE00-4978-9C09-E74E980A8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7EE95EC-E301-48FA-B6B4-FEFD9A442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247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9FF1B1-DCE8-4DB3-8DCB-7486E8F32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CCC357F-AED2-45C1-8954-0B1E7E0C8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CBE0388-580D-49B1-B688-4F6C86A31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60076D4-9AE2-41B9-9155-7B328202A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27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22DD77D-E48D-47BB-8C0D-31E30A044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13A0B75-B62B-4673-BD5A-792BC633E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4EF00DB-ACFB-4E00-8ED0-75BF601DE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6064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4EB5F0-EF05-4B53-984B-8A775B5B9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C8F52F8-B744-45C6-96C8-3E219302C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6DD0E58-82E1-4C2A-BE15-9B2CE6F341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0D165E8-42DA-4974-A461-48701FAAF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C1237CF-B3DA-40D4-B33B-4EBB2F366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150D86B-BABD-42DD-8352-B1DA51CD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6295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D44CF8-654D-49B1-9798-3DD760B50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86E8A16-F0B9-4876-B0C3-5829ED35F0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6784906-D005-4E34-AE3B-BBB068CB2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07668A6-E10F-4FF3-9E6B-F14A1B52D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FF0CC58-6623-4749-87C3-766593E9A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FBFAEB0-19DE-4BD6-8D71-088F23A5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381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B1F5736-48A1-45A1-8E4B-F3DA2B5D5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27002E0-4C45-4BAF-B10D-6B47BEB05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049E57-9ABC-4C85-A3F5-088BB2ECF7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E00AE-A0A4-4A0E-9597-F620A4EE01CC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302D850-79F7-429A-A659-6E0C4A334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713FA58-C151-426A-9D24-5BC5858818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3C509-92D9-47F0-9A25-5023948804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367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F04CDF-3E63-4EC6-B594-2367E7D152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ACLAD Operations Status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586128F-9234-4879-8A0A-4186321ECA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10 May 2022</a:t>
            </a:r>
          </a:p>
        </p:txBody>
      </p:sp>
    </p:spTree>
    <p:extLst>
      <p:ext uri="{BB962C8B-B14F-4D97-AF65-F5344CB8AC3E}">
        <p14:creationId xmlns:p14="http://schemas.microsoft.com/office/powerpoint/2010/main" xmlns="" val="50684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0562AE-91C5-4142-A3A3-5F7534CAA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ACLAD STATUS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75796788-73FC-4BBE-B7BC-A6AD0DF2102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199" y="1690688"/>
            <a:ext cx="8750643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</a:rPr>
              <a:t>CURRENTLY PUMPING </a:t>
            </a:r>
            <a:r>
              <a:rPr lang="en-US" sz="20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87,215</a:t>
            </a:r>
            <a:r>
              <a:rPr lang="en-US" sz="2000" b="1" dirty="0">
                <a:solidFill>
                  <a:srgbClr val="FF0000"/>
                </a:solidFill>
              </a:rPr>
              <a:t> GALLONS PER DAY</a:t>
            </a:r>
            <a:endParaRPr lang="en-US" sz="2000" b="1" dirty="0"/>
          </a:p>
          <a:p>
            <a:pPr marL="285750" indent="-285750"/>
            <a:r>
              <a:rPr lang="en-US" sz="2000" b="1" dirty="0"/>
              <a:t>New box on PVDS System Output Meter</a:t>
            </a:r>
          </a:p>
          <a:p>
            <a:pPr marL="285750" indent="-285750"/>
            <a:r>
              <a:rPr lang="en-US" sz="2000" b="1" dirty="0"/>
              <a:t>Well #6 (Clove Tree)</a:t>
            </a:r>
          </a:p>
          <a:p>
            <a:pPr marL="742950" lvl="1" indent="-285750"/>
            <a:r>
              <a:rPr lang="en-US" sz="2000" b="1" dirty="0"/>
              <a:t>Power permits in work for new pole and hook-up</a:t>
            </a:r>
          </a:p>
          <a:p>
            <a:pPr marL="742950" lvl="1" indent="-285750"/>
            <a:r>
              <a:rPr lang="en-US" sz="2000" b="1" dirty="0"/>
              <a:t>Ran pump on Tim and Coleen Miller’s  Hot Tub circuit</a:t>
            </a:r>
          </a:p>
          <a:p>
            <a:pPr marL="285750" indent="-285750"/>
            <a:r>
              <a:rPr lang="en-US" sz="2000" b="1" dirty="0"/>
              <a:t>Well # 1 (Ginger Root)</a:t>
            </a:r>
          </a:p>
          <a:p>
            <a:pPr marL="742950" lvl="1" indent="-285750"/>
            <a:r>
              <a:rPr lang="en-US" sz="2000" b="1" dirty="0"/>
              <a:t>Replaced pump</a:t>
            </a:r>
          </a:p>
          <a:p>
            <a:pPr marL="285750" indent="-285750"/>
            <a:r>
              <a:rPr lang="en-US" sz="2000" b="1" dirty="0"/>
              <a:t>Well # 19 (end of Narcissa)</a:t>
            </a:r>
          </a:p>
          <a:p>
            <a:pPr marL="742950" lvl="1" indent="-285750"/>
            <a:r>
              <a:rPr lang="en-US" sz="2000" b="1" dirty="0"/>
              <a:t>Replacing Pump on Saturday</a:t>
            </a:r>
          </a:p>
          <a:p>
            <a:pPr marL="285750" indent="-285750"/>
            <a:r>
              <a:rPr lang="en-US" sz="2000" b="1" dirty="0"/>
              <a:t>Discussed pump problems with </a:t>
            </a:r>
            <a:r>
              <a:rPr lang="en-US" sz="2000" b="1" dirty="0" err="1"/>
              <a:t>Schraiber</a:t>
            </a:r>
            <a:r>
              <a:rPr lang="en-US" sz="2000" b="1" dirty="0"/>
              <a:t>.  Received several recommendations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ACLAD Near-term Plan</a:t>
            </a:r>
          </a:p>
          <a:p>
            <a:pPr marL="742950" lvl="1" indent="-285750"/>
            <a:r>
              <a:rPr lang="en-US" sz="2000" b="1" dirty="0"/>
              <a:t>Well #4 (lower Figtree) ABC Drilling to start pending Board Approval</a:t>
            </a:r>
          </a:p>
          <a:p>
            <a:pPr marL="742950" lvl="1" indent="-285750"/>
            <a:r>
              <a:rPr lang="en-US" sz="2000" b="1" dirty="0"/>
              <a:t>Well Drilling Plan: Well #4, Well #7, Well #6 or #3</a:t>
            </a:r>
          </a:p>
        </p:txBody>
      </p:sp>
      <p:pic>
        <p:nvPicPr>
          <p:cNvPr id="4" name="Picture 3" descr="A picture containing outdoor&#10;&#10;Description automatically generated">
            <a:extLst>
              <a:ext uri="{FF2B5EF4-FFF2-40B4-BE49-F238E27FC236}">
                <a16:creationId xmlns:a16="http://schemas.microsoft.com/office/drawing/2014/main" xmlns="" id="{9B72ABB0-7DA3-BF78-175E-66BA519B44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8755122" y="888954"/>
            <a:ext cx="3419060" cy="256429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D5994EC-1A94-219E-0682-DDAA70862292}"/>
              </a:ext>
            </a:extLst>
          </p:cNvPr>
          <p:cNvSpPr txBox="1"/>
          <p:nvPr/>
        </p:nvSpPr>
        <p:spPr>
          <a:xfrm>
            <a:off x="9039646" y="3977078"/>
            <a:ext cx="2850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PVDS Systems Output Meter</a:t>
            </a:r>
          </a:p>
        </p:txBody>
      </p:sp>
    </p:spTree>
    <p:extLst>
      <p:ext uri="{BB962C8B-B14F-4D97-AF65-F5344CB8AC3E}">
        <p14:creationId xmlns:p14="http://schemas.microsoft.com/office/powerpoint/2010/main" xmlns="" val="2641301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32C2C9E-FACD-49E6-ABFB-2991BF5EFB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7132" y="307409"/>
            <a:ext cx="7384778" cy="622231"/>
          </a:xfrm>
        </p:spPr>
        <p:txBody>
          <a:bodyPr>
            <a:normAutofit/>
          </a:bodyPr>
          <a:lstStyle/>
          <a:p>
            <a:r>
              <a:rPr lang="en-US" dirty="0"/>
              <a:t>ACLAD Summary Report  May 10, 2022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3265C9CD-68E1-5404-3880-02D5A29F63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80500750"/>
              </p:ext>
            </p:extLst>
          </p:nvPr>
        </p:nvGraphicFramePr>
        <p:xfrm>
          <a:off x="152400" y="1225550"/>
          <a:ext cx="11887200" cy="5113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179554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F78CAB-632F-4C96-9A2E-91193704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304"/>
          </a:xfrm>
        </p:spPr>
        <p:txBody>
          <a:bodyPr/>
          <a:lstStyle/>
          <a:p>
            <a:r>
              <a:rPr lang="en-US" dirty="0"/>
              <a:t>Weekly Well Monitoring (gallons per day)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xmlns="" id="{0F80D3A9-E101-476B-8CEA-97E88C823E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95857826"/>
              </p:ext>
            </p:extLst>
          </p:nvPr>
        </p:nvGraphicFramePr>
        <p:xfrm>
          <a:off x="838200" y="1444487"/>
          <a:ext cx="9550400" cy="5327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5390">
                  <a:extLst>
                    <a:ext uri="{9D8B030D-6E8A-4147-A177-3AD203B41FA5}">
                      <a16:colId xmlns:a16="http://schemas.microsoft.com/office/drawing/2014/main" xmlns="" val="2140159672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xmlns="" val="3395449762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xmlns="" val="2346338550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xmlns="" val="2763664829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xmlns="" val="1539403828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xmlns="" val="4144860454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xmlns="" val="3904859901"/>
                    </a:ext>
                  </a:extLst>
                </a:gridCol>
              </a:tblGrid>
              <a:tr h="2663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Narcissa/Gingerroot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lower Narcissa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Beanfield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upper Gingerroot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King/Sweetbay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Narcissa/Vanderlip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3373813806"/>
                  </a:ext>
                </a:extLst>
              </a:tr>
              <a:tr h="2663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2619909577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xmlns="" id="{BB94C647-69C1-489C-B22E-14A3B15183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13048175"/>
              </p:ext>
            </p:extLst>
          </p:nvPr>
        </p:nvGraphicFramePr>
        <p:xfrm>
          <a:off x="2032000" y="3998678"/>
          <a:ext cx="8356599" cy="393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9824">
                  <a:extLst>
                    <a:ext uri="{9D8B030D-6E8A-4147-A177-3AD203B41FA5}">
                      <a16:colId xmlns:a16="http://schemas.microsoft.com/office/drawing/2014/main" xmlns="" val="2515694411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xmlns="" val="3573095420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xmlns="" val="2347990717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xmlns="" val="1097082134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xmlns="" val="19008102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xmlns="" val="1226695281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xmlns="" val="370105948"/>
                    </a:ext>
                  </a:extLst>
                </a:gridCol>
                <a:gridCol w="1007831">
                  <a:extLst>
                    <a:ext uri="{9D8B030D-6E8A-4147-A177-3AD203B41FA5}">
                      <a16:colId xmlns:a16="http://schemas.microsoft.com/office/drawing/2014/main" xmlns="" val="3417674048"/>
                    </a:ext>
                  </a:extLst>
                </a:gridCol>
              </a:tblGrid>
              <a:tr h="196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Petak/Sweetbay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Thyme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End of Narcissa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Sweetbay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Lower Figtree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Mid Sweetbay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Total GPD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PVDS Meter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3975976815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Yamaguchi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1971867540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AE04E897-273C-A8E9-0A8E-0D1934CBFE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44191657"/>
              </p:ext>
            </p:extLst>
          </p:nvPr>
        </p:nvGraphicFramePr>
        <p:xfrm>
          <a:off x="838199" y="2003172"/>
          <a:ext cx="9550400" cy="16791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5390">
                  <a:extLst>
                    <a:ext uri="{9D8B030D-6E8A-4147-A177-3AD203B41FA5}">
                      <a16:colId xmlns:a16="http://schemas.microsoft.com/office/drawing/2014/main" xmlns="" val="505601917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xmlns="" val="1736852732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xmlns="" val="385724740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xmlns="" val="794022829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xmlns="" val="1985981236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xmlns="" val="3134249541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xmlns="" val="16681742"/>
                    </a:ext>
                  </a:extLst>
                </a:gridCol>
              </a:tblGrid>
              <a:tr h="2798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5-Apr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17,631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4,207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23,840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17,343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2,888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11,134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625155789"/>
                  </a:ext>
                </a:extLst>
              </a:tr>
              <a:tr h="2798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12-Apr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17,214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4,230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11,733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17,019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9,184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11,660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618292967"/>
                  </a:ext>
                </a:extLst>
              </a:tr>
              <a:tr h="2798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19-Apr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16,893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4,600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11,093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13,750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14,065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11,626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2437920171"/>
                  </a:ext>
                </a:extLst>
              </a:tr>
              <a:tr h="2798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26-Apr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5,751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4,926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11,145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14,014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11,660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178828942"/>
                  </a:ext>
                </a:extLst>
              </a:tr>
              <a:tr h="2798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3-May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5,089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11,436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12,903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14,206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6,749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2762083072"/>
                  </a:ext>
                </a:extLst>
              </a:tr>
              <a:tr h="2798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10-May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14,332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5,816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15,162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27,916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13,734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-714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32882747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F6E06A4A-A108-5F8F-2B44-AF80100005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16474741"/>
              </p:ext>
            </p:extLst>
          </p:nvPr>
        </p:nvGraphicFramePr>
        <p:xfrm>
          <a:off x="1206500" y="4488056"/>
          <a:ext cx="825500" cy="1752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5500">
                  <a:extLst>
                    <a:ext uri="{9D8B030D-6E8A-4147-A177-3AD203B41FA5}">
                      <a16:colId xmlns:a16="http://schemas.microsoft.com/office/drawing/2014/main" xmlns="" val="909762393"/>
                    </a:ext>
                  </a:extLst>
                </a:gridCol>
              </a:tblGrid>
              <a:tr h="2920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5-Apr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159832671"/>
                  </a:ext>
                </a:extLst>
              </a:tr>
              <a:tr h="2920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12-Apr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2284071299"/>
                  </a:ext>
                </a:extLst>
              </a:tr>
              <a:tr h="2920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19-Apr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2086072719"/>
                  </a:ext>
                </a:extLst>
              </a:tr>
              <a:tr h="2920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26-Apr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3727611972"/>
                  </a:ext>
                </a:extLst>
              </a:tr>
              <a:tr h="2920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3-May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2243224356"/>
                  </a:ext>
                </a:extLst>
              </a:tr>
              <a:tr h="2920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10-May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373912800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F38D3897-698A-CAEA-BBBD-A26B22216B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88646903"/>
              </p:ext>
            </p:extLst>
          </p:nvPr>
        </p:nvGraphicFramePr>
        <p:xfrm>
          <a:off x="2032000" y="4488056"/>
          <a:ext cx="8356599" cy="1752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9824">
                  <a:extLst>
                    <a:ext uri="{9D8B030D-6E8A-4147-A177-3AD203B41FA5}">
                      <a16:colId xmlns:a16="http://schemas.microsoft.com/office/drawing/2014/main" xmlns="" val="607741475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xmlns="" val="2085601534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xmlns="" val="2441165430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xmlns="" val="3899045089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xmlns="" val="2960582323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xmlns="" val="1251437141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xmlns="" val="2920519308"/>
                    </a:ext>
                  </a:extLst>
                </a:gridCol>
                <a:gridCol w="1007831">
                  <a:extLst>
                    <a:ext uri="{9D8B030D-6E8A-4147-A177-3AD203B41FA5}">
                      <a16:colId xmlns:a16="http://schemas.microsoft.com/office/drawing/2014/main" xmlns="" val="4261721897"/>
                    </a:ext>
                  </a:extLst>
                </a:gridCol>
              </a:tblGrid>
              <a:tr h="2920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8,264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3,373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4,303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86,165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77,743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1323664430"/>
                  </a:ext>
                </a:extLst>
              </a:tr>
              <a:tr h="2920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13,804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11,984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3,799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85,692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81,757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1973899084"/>
                  </a:ext>
                </a:extLst>
              </a:tr>
              <a:tr h="2920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7,061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1,239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23,299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1,677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81,170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82,586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3443540171"/>
                  </a:ext>
                </a:extLst>
              </a:tr>
              <a:tr h="2920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9,941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17,594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4,504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58,273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66,100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1482590259"/>
                  </a:ext>
                </a:extLst>
              </a:tr>
              <a:tr h="2920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11,529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21,543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3,107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62,210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98,494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539127786"/>
                  </a:ext>
                </a:extLst>
              </a:tr>
              <a:tr h="2920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10,561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2,597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87,215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92,391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814248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08817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3616</TotalTime>
  <Words>265</Words>
  <Application>Microsoft Office PowerPoint</Application>
  <PresentationFormat>Custom</PresentationFormat>
  <Paragraphs>147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ACLAD Operations Status</vt:lpstr>
      <vt:lpstr>ACLAD STATUS</vt:lpstr>
      <vt:lpstr>Slide 3</vt:lpstr>
      <vt:lpstr>Weekly Well Monitoring (gallons per day)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Leon, Claire</dc:creator>
  <cp:lastModifiedBy>colleen</cp:lastModifiedBy>
  <cp:revision>31</cp:revision>
  <dcterms:created xsi:type="dcterms:W3CDTF">2021-09-08T16:58:12Z</dcterms:created>
  <dcterms:modified xsi:type="dcterms:W3CDTF">2022-05-11T01:29:08Z</dcterms:modified>
</cp:coreProperties>
</file>